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Lst>
  <p:sldSz cy="5143500" cx="9144000"/>
  <p:notesSz cx="6858000" cy="9144000"/>
  <p:embeddedFontLst>
    <p:embeddedFont>
      <p:font typeface="Orbitron Medium"/>
      <p:regular r:id="rId28"/>
      <p:bold r:id="rId29"/>
    </p:embeddedFont>
    <p:embeddedFont>
      <p:font typeface="Orbitron"/>
      <p:regular r:id="rId30"/>
      <p:bold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2E79703-C52C-4630-96F5-0A6E085AB29B}">
  <a:tblStyle styleId="{52E79703-C52C-4630-96F5-0A6E085AB29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OrbitronMedium-regular.fntdata"/><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OrbitronMedium-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rbitron-bold.fntdata"/><Relationship Id="rId30" Type="http://schemas.openxmlformats.org/officeDocument/2006/relationships/font" Target="fonts/Orbitron-regular.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project is called planet hunters, and we are searching for exoplanets, or planets outside our solar system, 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0a0f567ff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0a0f567ff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common uses - in our case whether this is an exoplanet or not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09fea8aa22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09fea8aa22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acc = actual performance -&gt; pretty bad, wouldn’t want to use this in a real life situation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10a0f567ff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10a0f567ff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09fea8aa22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09fea8aa22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0a1c521eb4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0a1c521eb4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109fea8aa2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109fea8aa2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augmentation is basically a way of improving our data so that we get a better exoplanet to non-exoplanet ratio so that the machine can make better predictions (for exoplanets)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09fea8aa22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09fea8aa22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here shows much higher exoplanet % and larger dataset size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09fea8aa22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09fea8aa22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100% training accuracy, but what is interesting lies in the testing confusion matrix. The machine nearly didn’t miss a single exoplanet, although overall accuracy dropped.</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0a0f567ff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0a0f567ffc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09fea8aa22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09fea8aa22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10a1c521eb4_4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10a1c521eb4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0a1c521eb4_7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0a1c521eb4_7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0a1c521eb4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0a1c521eb4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0a1c521eb4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0a1c521eb4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109fea8aa22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109fea8aa22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Each ‘flux’ point represents the intensity of light from that star when it is taken. There are about 3200 flux points taken in 30 min intervals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109fea8aa2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109fea8aa2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are to graphs from data collected from two different stars. Write in chat which you guess which represents the data from an exoplanet? The one on the left because as lucas previously mentioned, there are consistent dips of about the same size and separation</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109fea8aa2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109fea8aa22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graph isolates a full transit, second graph shows just that one period, and third graph is a superposition of both to check if they match smoothly</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g109fea8aa22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109fea8aa22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First graph isolates a full transit, second graph shows just that one period, and third graph is a superposition of both to check if they match smoothly. This one does not match quite smoothly, so we can reasonably assume that it is a non-exoplanet</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0a3d843bc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0a3d843bc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09fea8aa2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09fea8aa2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Less than 1% of data are exoplanets, hence the ‘not so great’ accuracy of 99.1%</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hyperlink" Target="http://drive.google.com/file/d/1Z8GVEh3h70SK8hIcZpGqpHcg7VlLhuWB/view" TargetMode="External"/><Relationship Id="rId5"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1.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5.png"/><Relationship Id="rId6" Type="http://schemas.openxmlformats.org/officeDocument/2006/relationships/image" Target="../media/image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0.jp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14.png"/><Relationship Id="rId5"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55" name="Google Shape;55;p13"/>
          <p:cNvSpPr txBox="1"/>
          <p:nvPr>
            <p:ph idx="1" type="subTitle"/>
          </p:nvPr>
        </p:nvSpPr>
        <p:spPr>
          <a:xfrm>
            <a:off x="311700" y="1219600"/>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4100">
                <a:solidFill>
                  <a:srgbClr val="00FFFF"/>
                </a:solidFill>
                <a:latin typeface="Orbitron"/>
                <a:ea typeface="Orbitron"/>
                <a:cs typeface="Orbitron"/>
                <a:sym typeface="Orbitron"/>
              </a:rPr>
              <a:t>PLANET HUNTERS</a:t>
            </a:r>
            <a:endParaRPr b="1" sz="4100">
              <a:solidFill>
                <a:srgbClr val="00FFFF"/>
              </a:solidFill>
              <a:latin typeface="Orbitron"/>
              <a:ea typeface="Orbitron"/>
              <a:cs typeface="Orbitron"/>
              <a:sym typeface="Orbitron"/>
            </a:endParaRPr>
          </a:p>
        </p:txBody>
      </p:sp>
      <p:pic>
        <p:nvPicPr>
          <p:cNvPr id="56" name="Google Shape;56;p13" title="Star Wars Intro HD 1080p.mp3">
            <a:hlinkClick r:id="rId4"/>
          </p:cNvPr>
          <p:cNvPicPr preferRelativeResize="0"/>
          <p:nvPr/>
        </p:nvPicPr>
        <p:blipFill>
          <a:blip r:embed="rId5">
            <a:alphaModFix amt="28000"/>
          </a:blip>
          <a:stretch>
            <a:fillRect/>
          </a:stretch>
        </p:blipFill>
        <p:spPr>
          <a:xfrm>
            <a:off x="0" y="4686300"/>
            <a:ext cx="457200" cy="457200"/>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
        <p:nvSpPr>
          <p:cNvPr id="57" name="Google Shape;57;p13"/>
          <p:cNvSpPr txBox="1"/>
          <p:nvPr/>
        </p:nvSpPr>
        <p:spPr>
          <a:xfrm>
            <a:off x="3730350" y="1812175"/>
            <a:ext cx="168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highlight>
                  <a:schemeClr val="dk1"/>
                </a:highlight>
              </a:rPr>
              <a:t>A presentation by:</a:t>
            </a:r>
            <a:endParaRPr>
              <a:solidFill>
                <a:schemeClr val="lt1"/>
              </a:solidFill>
              <a:highlight>
                <a:schemeClr val="dk1"/>
              </a:highlight>
            </a:endParaRPr>
          </a:p>
        </p:txBody>
      </p:sp>
      <p:sp>
        <p:nvSpPr>
          <p:cNvPr id="58" name="Google Shape;58;p13"/>
          <p:cNvSpPr txBox="1"/>
          <p:nvPr/>
        </p:nvSpPr>
        <p:spPr>
          <a:xfrm>
            <a:off x="4072200" y="3195000"/>
            <a:ext cx="999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Lucas Tao</a:t>
            </a:r>
            <a:endParaRPr sz="1200">
              <a:solidFill>
                <a:schemeClr val="lt1"/>
              </a:solidFill>
            </a:endParaRPr>
          </a:p>
        </p:txBody>
      </p:sp>
      <p:sp>
        <p:nvSpPr>
          <p:cNvPr id="59" name="Google Shape;59;p13"/>
          <p:cNvSpPr txBox="1"/>
          <p:nvPr/>
        </p:nvSpPr>
        <p:spPr>
          <a:xfrm>
            <a:off x="3996150" y="2392913"/>
            <a:ext cx="115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Jarrett Ames</a:t>
            </a:r>
            <a:endParaRPr sz="1200">
              <a:solidFill>
                <a:schemeClr val="lt1"/>
              </a:solidFill>
            </a:endParaRPr>
          </a:p>
        </p:txBody>
      </p:sp>
      <p:sp>
        <p:nvSpPr>
          <p:cNvPr id="60" name="Google Shape;60;p13"/>
          <p:cNvSpPr txBox="1"/>
          <p:nvPr/>
        </p:nvSpPr>
        <p:spPr>
          <a:xfrm>
            <a:off x="3996150" y="2942775"/>
            <a:ext cx="11517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Adela Bolba</a:t>
            </a:r>
            <a:endParaRPr sz="1200">
              <a:solidFill>
                <a:schemeClr val="lt1"/>
              </a:solidFill>
            </a:endParaRPr>
          </a:p>
        </p:txBody>
      </p:sp>
      <p:sp>
        <p:nvSpPr>
          <p:cNvPr id="61" name="Google Shape;61;p13"/>
          <p:cNvSpPr txBox="1"/>
          <p:nvPr/>
        </p:nvSpPr>
        <p:spPr>
          <a:xfrm>
            <a:off x="3510750" y="2675550"/>
            <a:ext cx="2122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Harriett Ashford</a:t>
            </a:r>
            <a:endParaRPr sz="1200">
              <a:solidFill>
                <a:schemeClr val="lt1"/>
              </a:solidFill>
            </a:endParaRPr>
          </a:p>
        </p:txBody>
      </p:sp>
      <p:sp>
        <p:nvSpPr>
          <p:cNvPr id="62" name="Google Shape;62;p13"/>
          <p:cNvSpPr txBox="1"/>
          <p:nvPr/>
        </p:nvSpPr>
        <p:spPr>
          <a:xfrm>
            <a:off x="3775050" y="2128075"/>
            <a:ext cx="1593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Marc-Alain Adjahi</a:t>
            </a:r>
            <a:endParaRPr sz="1200">
              <a:solidFill>
                <a:schemeClr val="lt1"/>
              </a:solidFill>
            </a:endParaRPr>
          </a:p>
        </p:txBody>
      </p:sp>
      <p:sp>
        <p:nvSpPr>
          <p:cNvPr id="63" name="Google Shape;63;p13"/>
          <p:cNvSpPr txBox="1"/>
          <p:nvPr/>
        </p:nvSpPr>
        <p:spPr>
          <a:xfrm>
            <a:off x="3791400" y="3457675"/>
            <a:ext cx="156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lt1"/>
                </a:solidFill>
              </a:rPr>
              <a:t>Katherine Delevaux</a:t>
            </a:r>
            <a:endParaRPr sz="1200">
              <a:solidFill>
                <a:schemeClr val="l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000"/>
                                        <p:tgtEl>
                                          <p:spTgt spid="62"/>
                                        </p:tgtEl>
                                        <p:attrNameLst>
                                          <p:attrName>ppt_y</p:attrName>
                                        </p:attrNameLst>
                                      </p:cBhvr>
                                      <p:tavLst>
                                        <p:tav fmla="" tm="0">
                                          <p:val>
                                            <p:strVal val="#ppt_y-1"/>
                                          </p:val>
                                        </p:tav>
                                        <p:tav fmla="" tm="100000">
                                          <p:val>
                                            <p:strVal val="#ppt_y"/>
                                          </p:val>
                                        </p:tav>
                                      </p:tavLst>
                                    </p:anim>
                                  </p:childTnLst>
                                </p:cTn>
                              </p:par>
                            </p:childTnLst>
                          </p:cTn>
                        </p:par>
                        <p:par>
                          <p:cTn fill="hold">
                            <p:stCondLst>
                              <p:cond delay="1000"/>
                            </p:stCondLst>
                            <p:childTnLst>
                              <p:par>
                                <p:cTn fill="hold" nodeType="afterEffect" presetClass="entr" presetID="2" presetSubtype="1">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000"/>
                                        <p:tgtEl>
                                          <p:spTgt spid="59"/>
                                        </p:tgtEl>
                                        <p:attrNameLst>
                                          <p:attrName>ppt_y</p:attrName>
                                        </p:attrNameLst>
                                      </p:cBhvr>
                                      <p:tavLst>
                                        <p:tav fmla="" tm="0">
                                          <p:val>
                                            <p:strVal val="#ppt_y-1"/>
                                          </p:val>
                                        </p:tav>
                                        <p:tav fmla="" tm="100000">
                                          <p:val>
                                            <p:strVal val="#ppt_y"/>
                                          </p:val>
                                        </p:tav>
                                      </p:tavLst>
                                    </p:anim>
                                  </p:childTnLst>
                                </p:cTn>
                              </p:par>
                            </p:childTnLst>
                          </p:cTn>
                        </p:par>
                        <p:par>
                          <p:cTn fill="hold">
                            <p:stCondLst>
                              <p:cond delay="2000"/>
                            </p:stCondLst>
                            <p:childTnLst>
                              <p:par>
                                <p:cTn fill="hold" nodeType="afterEffect" presetClass="entr" presetID="2" presetSubtype="1">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000"/>
                                        <p:tgtEl>
                                          <p:spTgt spid="61"/>
                                        </p:tgtEl>
                                        <p:attrNameLst>
                                          <p:attrName>ppt_y</p:attrName>
                                        </p:attrNameLst>
                                      </p:cBhvr>
                                      <p:tavLst>
                                        <p:tav fmla="" tm="0">
                                          <p:val>
                                            <p:strVal val="#ppt_y-1"/>
                                          </p:val>
                                        </p:tav>
                                        <p:tav fmla="" tm="100000">
                                          <p:val>
                                            <p:strVal val="#ppt_y"/>
                                          </p:val>
                                        </p:tav>
                                      </p:tavLst>
                                    </p:anim>
                                  </p:childTnLst>
                                </p:cTn>
                              </p:par>
                            </p:childTnLst>
                          </p:cTn>
                        </p:par>
                        <p:par>
                          <p:cTn fill="hold">
                            <p:stCondLst>
                              <p:cond delay="3000"/>
                            </p:stCondLst>
                            <p:childTnLst>
                              <p:par>
                                <p:cTn fill="hold" nodeType="afterEffect" presetClass="entr" presetID="2" presetSubtype="1">
                                  <p:stCondLst>
                                    <p:cond delay="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1000"/>
                                        <p:tgtEl>
                                          <p:spTgt spid="60"/>
                                        </p:tgtEl>
                                        <p:attrNameLst>
                                          <p:attrName>ppt_y</p:attrName>
                                        </p:attrNameLst>
                                      </p:cBhvr>
                                      <p:tavLst>
                                        <p:tav fmla="" tm="0">
                                          <p:val>
                                            <p:strVal val="#ppt_y-1"/>
                                          </p:val>
                                        </p:tav>
                                        <p:tav fmla="" tm="100000">
                                          <p:val>
                                            <p:strVal val="#ppt_y"/>
                                          </p:val>
                                        </p:tav>
                                      </p:tavLst>
                                    </p:anim>
                                  </p:childTnLst>
                                </p:cTn>
                              </p:par>
                            </p:childTnLst>
                          </p:cTn>
                        </p:par>
                        <p:par>
                          <p:cTn fill="hold">
                            <p:stCondLst>
                              <p:cond delay="4000"/>
                            </p:stCondLst>
                            <p:childTnLst>
                              <p:par>
                                <p:cTn fill="hold" nodeType="afterEffect" presetClass="entr" presetID="2" presetSubtype="1">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1000"/>
                                        <p:tgtEl>
                                          <p:spTgt spid="58"/>
                                        </p:tgtEl>
                                        <p:attrNameLst>
                                          <p:attrName>ppt_y</p:attrName>
                                        </p:attrNameLst>
                                      </p:cBhvr>
                                      <p:tavLst>
                                        <p:tav fmla="" tm="0">
                                          <p:val>
                                            <p:strVal val="#ppt_y-1"/>
                                          </p:val>
                                        </p:tav>
                                        <p:tav fmla="" tm="100000">
                                          <p:val>
                                            <p:strVal val="#ppt_y"/>
                                          </p:val>
                                        </p:tav>
                                      </p:tavLst>
                                    </p:anim>
                                  </p:childTnLst>
                                </p:cTn>
                              </p:par>
                            </p:childTnLst>
                          </p:cTn>
                        </p:par>
                        <p:par>
                          <p:cTn fill="hold">
                            <p:stCondLst>
                              <p:cond delay="5000"/>
                            </p:stCondLst>
                            <p:childTnLst>
                              <p:par>
                                <p:cTn fill="hold" nodeType="afterEffect" presetClass="entr" presetID="2" presetSubtype="1">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1000"/>
                                        <p:tgtEl>
                                          <p:spTgt spid="63"/>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47" name="Shape 147"/>
        <p:cNvGrpSpPr/>
        <p:nvPr/>
      </p:nvGrpSpPr>
      <p:grpSpPr>
        <a:xfrm>
          <a:off x="0" y="0"/>
          <a:ext cx="0" cy="0"/>
          <a:chOff x="0" y="0"/>
          <a:chExt cx="0" cy="0"/>
        </a:xfrm>
      </p:grpSpPr>
      <p:sp>
        <p:nvSpPr>
          <p:cNvPr id="148" name="Google Shape;14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Logistic Regression:</a:t>
            </a:r>
            <a:endParaRPr>
              <a:solidFill>
                <a:srgbClr val="00FFFF"/>
              </a:solidFill>
              <a:latin typeface="Orbitron"/>
              <a:ea typeface="Orbitron"/>
              <a:cs typeface="Orbitron"/>
              <a:sym typeface="Orbitron"/>
            </a:endParaRPr>
          </a:p>
        </p:txBody>
      </p:sp>
      <p:sp>
        <p:nvSpPr>
          <p:cNvPr id="149" name="Google Shape;149;p22"/>
          <p:cNvSpPr txBox="1"/>
          <p:nvPr>
            <p:ph idx="1" type="body"/>
          </p:nvPr>
        </p:nvSpPr>
        <p:spPr>
          <a:xfrm>
            <a:off x="311700" y="1163175"/>
            <a:ext cx="5046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FFFF"/>
                </a:solidFill>
                <a:latin typeface="Orbitron"/>
                <a:ea typeface="Orbitron"/>
                <a:cs typeface="Orbitron"/>
                <a:sym typeface="Orbitron"/>
              </a:rPr>
              <a:t>Logistic Regression is an algorithm used in machine learning that predicts the probabilities of a result based on data that was previously “seen” by the model. </a:t>
            </a:r>
            <a:endParaRPr>
              <a:solidFill>
                <a:srgbClr val="00FFFF"/>
              </a:solidFill>
              <a:latin typeface="Orbitron"/>
              <a:ea typeface="Orbitron"/>
              <a:cs typeface="Orbitron"/>
              <a:sym typeface="Orbitron"/>
            </a:endParaRPr>
          </a:p>
          <a:p>
            <a:pPr indent="0" lvl="0" marL="0" rtl="0" algn="l">
              <a:spcBef>
                <a:spcPts val="1200"/>
              </a:spcBef>
              <a:spcAft>
                <a:spcPts val="1200"/>
              </a:spcAft>
              <a:buNone/>
            </a:pPr>
            <a:r>
              <a:rPr lang="en">
                <a:solidFill>
                  <a:srgbClr val="00FFFF"/>
                </a:solidFill>
                <a:latin typeface="Orbitron"/>
                <a:ea typeface="Orbitron"/>
                <a:cs typeface="Orbitron"/>
                <a:sym typeface="Orbitron"/>
              </a:rPr>
              <a:t>It’s commonly used for solving problems involving classifying new data into 2 predetermined categories, also known as “classification problems”.</a:t>
            </a:r>
            <a:endParaRPr>
              <a:solidFill>
                <a:srgbClr val="00FFFF"/>
              </a:solidFill>
              <a:latin typeface="Orbitron"/>
              <a:ea typeface="Orbitron"/>
              <a:cs typeface="Orbitron"/>
              <a:sym typeface="Orbitron"/>
            </a:endParaRPr>
          </a:p>
        </p:txBody>
      </p:sp>
      <p:sp>
        <p:nvSpPr>
          <p:cNvPr id="150" name="Google Shape;150;p22"/>
          <p:cNvSpPr/>
          <p:nvPr/>
        </p:nvSpPr>
        <p:spPr>
          <a:xfrm>
            <a:off x="5368525" y="430850"/>
            <a:ext cx="3686100" cy="2486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2"/>
          <p:cNvPicPr preferRelativeResize="0"/>
          <p:nvPr/>
        </p:nvPicPr>
        <p:blipFill>
          <a:blip r:embed="rId3">
            <a:alphaModFix/>
          </a:blip>
          <a:stretch>
            <a:fillRect/>
          </a:stretch>
        </p:blipFill>
        <p:spPr>
          <a:xfrm>
            <a:off x="5374025" y="445012"/>
            <a:ext cx="3675100" cy="2457775"/>
          </a:xfrm>
          <a:prstGeom prst="rect">
            <a:avLst/>
          </a:prstGeom>
          <a:noFill/>
          <a:ln>
            <a:noFill/>
          </a:ln>
        </p:spPr>
      </p:pic>
      <p:sp>
        <p:nvSpPr>
          <p:cNvPr id="152" name="Google Shape;152;p22"/>
          <p:cNvSpPr txBox="1"/>
          <p:nvPr/>
        </p:nvSpPr>
        <p:spPr>
          <a:xfrm>
            <a:off x="5374025" y="2991975"/>
            <a:ext cx="3314700" cy="1821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00FFFF"/>
                </a:solidFill>
                <a:latin typeface="Orbitron"/>
                <a:ea typeface="Orbitron"/>
                <a:cs typeface="Orbitron"/>
                <a:sym typeface="Orbitron"/>
              </a:rPr>
              <a:t>It works by having the input data go through a series of mathematical operations. It is then compared to the threshold. </a:t>
            </a:r>
            <a:endParaRPr sz="1800">
              <a:solidFill>
                <a:srgbClr val="00FFFF"/>
              </a:solidFill>
              <a:latin typeface="Orbitron"/>
              <a:ea typeface="Orbitron"/>
              <a:cs typeface="Orbitron"/>
              <a:sym typeface="Orbitro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Logistic Regression: Resulting Data</a:t>
            </a:r>
            <a:endParaRPr>
              <a:solidFill>
                <a:srgbClr val="00FFFF"/>
              </a:solidFill>
              <a:latin typeface="Orbitron Medium"/>
              <a:ea typeface="Orbitron Medium"/>
              <a:cs typeface="Orbitron Medium"/>
              <a:sym typeface="Orbitron Medium"/>
            </a:endParaRPr>
          </a:p>
        </p:txBody>
      </p:sp>
      <p:sp>
        <p:nvSpPr>
          <p:cNvPr id="158" name="Google Shape;158;p23"/>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latin typeface="Orbitron"/>
                <a:ea typeface="Orbitron"/>
                <a:cs typeface="Orbitron"/>
                <a:sym typeface="Orbitron"/>
              </a:rPr>
              <a:t>Training Accuracy: 91.5%</a:t>
            </a:r>
            <a:endParaRPr>
              <a:solidFill>
                <a:srgbClr val="000000"/>
              </a:solidFill>
              <a:latin typeface="Orbitron"/>
              <a:ea typeface="Orbitron"/>
              <a:cs typeface="Orbitron"/>
              <a:sym typeface="Orbitron"/>
            </a:endParaRPr>
          </a:p>
        </p:txBody>
      </p:sp>
      <p:sp>
        <p:nvSpPr>
          <p:cNvPr id="159" name="Google Shape;159;p23"/>
          <p:cNvSpPr txBox="1"/>
          <p:nvPr/>
        </p:nvSpPr>
        <p:spPr>
          <a:xfrm>
            <a:off x="5404300" y="1152475"/>
            <a:ext cx="34281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rbitron"/>
                <a:ea typeface="Orbitron"/>
                <a:cs typeface="Orbitron"/>
                <a:sym typeface="Orbitron"/>
              </a:rPr>
              <a:t>Testing Accuracy: 64.0%</a:t>
            </a:r>
            <a:endParaRPr sz="1800">
              <a:latin typeface="Orbitron"/>
              <a:ea typeface="Orbitron"/>
              <a:cs typeface="Orbitron"/>
              <a:sym typeface="Orbitron"/>
            </a:endParaRPr>
          </a:p>
        </p:txBody>
      </p:sp>
      <p:pic>
        <p:nvPicPr>
          <p:cNvPr id="160" name="Google Shape;160;p23"/>
          <p:cNvPicPr preferRelativeResize="0"/>
          <p:nvPr/>
        </p:nvPicPr>
        <p:blipFill>
          <a:blip r:embed="rId3">
            <a:alphaModFix/>
          </a:blip>
          <a:stretch>
            <a:fillRect/>
          </a:stretch>
        </p:blipFill>
        <p:spPr>
          <a:xfrm>
            <a:off x="311700" y="1614175"/>
            <a:ext cx="3428100" cy="2954700"/>
          </a:xfrm>
          <a:prstGeom prst="rect">
            <a:avLst/>
          </a:prstGeom>
          <a:noFill/>
          <a:ln>
            <a:noFill/>
          </a:ln>
        </p:spPr>
      </p:pic>
      <p:pic>
        <p:nvPicPr>
          <p:cNvPr id="161" name="Google Shape;161;p23"/>
          <p:cNvPicPr preferRelativeResize="0"/>
          <p:nvPr/>
        </p:nvPicPr>
        <p:blipFill>
          <a:blip r:embed="rId4">
            <a:alphaModFix/>
          </a:blip>
          <a:stretch>
            <a:fillRect/>
          </a:stretch>
        </p:blipFill>
        <p:spPr>
          <a:xfrm>
            <a:off x="5404200" y="1614175"/>
            <a:ext cx="3428100" cy="29547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65" name="Shape 165"/>
        <p:cNvGrpSpPr/>
        <p:nvPr/>
      </p:nvGrpSpPr>
      <p:grpSpPr>
        <a:xfrm>
          <a:off x="0" y="0"/>
          <a:ext cx="0" cy="0"/>
          <a:chOff x="0" y="0"/>
          <a:chExt cx="0" cy="0"/>
        </a:xfrm>
      </p:grpSpPr>
      <p:sp>
        <p:nvSpPr>
          <p:cNvPr id="166" name="Google Shape;166;p24"/>
          <p:cNvSpPr txBox="1"/>
          <p:nvPr>
            <p:ph type="title"/>
          </p:nvPr>
        </p:nvSpPr>
        <p:spPr>
          <a:xfrm>
            <a:off x="311700" y="15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Decision trees:</a:t>
            </a:r>
            <a:endParaRPr>
              <a:solidFill>
                <a:srgbClr val="00FFFF"/>
              </a:solidFill>
              <a:latin typeface="Orbitron"/>
              <a:ea typeface="Orbitron"/>
              <a:cs typeface="Orbitron"/>
              <a:sym typeface="Orbitron"/>
            </a:endParaRPr>
          </a:p>
        </p:txBody>
      </p:sp>
      <p:sp>
        <p:nvSpPr>
          <p:cNvPr id="167" name="Google Shape;167;p24"/>
          <p:cNvSpPr txBox="1"/>
          <p:nvPr>
            <p:ph idx="1" type="body"/>
          </p:nvPr>
        </p:nvSpPr>
        <p:spPr>
          <a:xfrm>
            <a:off x="311700" y="968525"/>
            <a:ext cx="4260300" cy="114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852"/>
              <a:buFont typeface="Arial"/>
              <a:buNone/>
            </a:pPr>
            <a:r>
              <a:rPr lang="en" sz="1595">
                <a:solidFill>
                  <a:srgbClr val="00FFFF"/>
                </a:solidFill>
                <a:latin typeface="Orbitron"/>
                <a:ea typeface="Orbitron"/>
                <a:cs typeface="Orbitron"/>
                <a:sym typeface="Orbitron"/>
              </a:rPr>
              <a:t>Decision trees are an innate way to make classifications and regressions. Is aim is to create a model by learning rules inferred from the data features given.</a:t>
            </a:r>
            <a:endParaRPr sz="1595">
              <a:solidFill>
                <a:srgbClr val="00FFFF"/>
              </a:solidFill>
              <a:latin typeface="Orbitron"/>
              <a:ea typeface="Orbitron"/>
              <a:cs typeface="Orbitron"/>
              <a:sym typeface="Orbitron"/>
            </a:endParaRPr>
          </a:p>
        </p:txBody>
      </p:sp>
      <p:pic>
        <p:nvPicPr>
          <p:cNvPr id="168" name="Google Shape;168;p24"/>
          <p:cNvPicPr preferRelativeResize="0"/>
          <p:nvPr/>
        </p:nvPicPr>
        <p:blipFill>
          <a:blip r:embed="rId3">
            <a:alphaModFix/>
          </a:blip>
          <a:stretch>
            <a:fillRect/>
          </a:stretch>
        </p:blipFill>
        <p:spPr>
          <a:xfrm>
            <a:off x="4572000" y="473825"/>
            <a:ext cx="4260302" cy="1816242"/>
          </a:xfrm>
          <a:prstGeom prst="rect">
            <a:avLst/>
          </a:prstGeom>
          <a:noFill/>
          <a:ln>
            <a:noFill/>
          </a:ln>
        </p:spPr>
      </p:pic>
      <p:pic>
        <p:nvPicPr>
          <p:cNvPr id="169" name="Google Shape;169;p24"/>
          <p:cNvPicPr preferRelativeResize="0"/>
          <p:nvPr/>
        </p:nvPicPr>
        <p:blipFill>
          <a:blip r:embed="rId4">
            <a:alphaModFix/>
          </a:blip>
          <a:stretch>
            <a:fillRect/>
          </a:stretch>
        </p:blipFill>
        <p:spPr>
          <a:xfrm>
            <a:off x="522875" y="2793700"/>
            <a:ext cx="8098225" cy="2119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73" name="Shape 173"/>
        <p:cNvGrpSpPr/>
        <p:nvPr/>
      </p:nvGrpSpPr>
      <p:grpSpPr>
        <a:xfrm>
          <a:off x="0" y="0"/>
          <a:ext cx="0" cy="0"/>
          <a:chOff x="0" y="0"/>
          <a:chExt cx="0" cy="0"/>
        </a:xfrm>
      </p:grpSpPr>
      <p:sp>
        <p:nvSpPr>
          <p:cNvPr id="174" name="Google Shape;17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Decision Trees: Resulting Data</a:t>
            </a:r>
            <a:endParaRPr>
              <a:solidFill>
                <a:srgbClr val="00FFFF"/>
              </a:solidFill>
              <a:latin typeface="Orbitron"/>
              <a:ea typeface="Orbitron"/>
              <a:cs typeface="Orbitron"/>
              <a:sym typeface="Orbitron"/>
            </a:endParaRPr>
          </a:p>
        </p:txBody>
      </p:sp>
      <p:sp>
        <p:nvSpPr>
          <p:cNvPr id="175" name="Google Shape;175;p25"/>
          <p:cNvSpPr txBox="1"/>
          <p:nvPr>
            <p:ph idx="1" type="body"/>
          </p:nvPr>
        </p:nvSpPr>
        <p:spPr>
          <a:xfrm>
            <a:off x="311700" y="1257950"/>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latin typeface="Orbitron"/>
                <a:ea typeface="Orbitron"/>
                <a:cs typeface="Orbitron"/>
                <a:sym typeface="Orbitron"/>
              </a:rPr>
              <a:t>Training Accuracy: 100%					Testing Accuracy: 98.1%</a:t>
            </a:r>
            <a:endParaRPr>
              <a:solidFill>
                <a:srgbClr val="000000"/>
              </a:solidFill>
              <a:latin typeface="Orbitron"/>
              <a:ea typeface="Orbitron"/>
              <a:cs typeface="Orbitron"/>
              <a:sym typeface="Orbitron"/>
            </a:endParaRPr>
          </a:p>
        </p:txBody>
      </p:sp>
      <p:pic>
        <p:nvPicPr>
          <p:cNvPr id="176" name="Google Shape;176;p25"/>
          <p:cNvPicPr preferRelativeResize="0"/>
          <p:nvPr/>
        </p:nvPicPr>
        <p:blipFill rotWithShape="1">
          <a:blip r:embed="rId3">
            <a:alphaModFix/>
          </a:blip>
          <a:srcRect b="45105" l="0" r="0" t="14411"/>
          <a:stretch/>
        </p:blipFill>
        <p:spPr>
          <a:xfrm>
            <a:off x="649125" y="1740825"/>
            <a:ext cx="2991543" cy="2759126"/>
          </a:xfrm>
          <a:prstGeom prst="rect">
            <a:avLst/>
          </a:prstGeom>
          <a:noFill/>
          <a:ln>
            <a:noFill/>
          </a:ln>
        </p:spPr>
      </p:pic>
      <p:pic>
        <p:nvPicPr>
          <p:cNvPr id="177" name="Google Shape;177;p25"/>
          <p:cNvPicPr preferRelativeResize="0"/>
          <p:nvPr/>
        </p:nvPicPr>
        <p:blipFill rotWithShape="1">
          <a:blip r:embed="rId3">
            <a:alphaModFix/>
          </a:blip>
          <a:srcRect b="0" l="0" r="0" t="60433"/>
          <a:stretch/>
        </p:blipFill>
        <p:spPr>
          <a:xfrm>
            <a:off x="5731650" y="1874500"/>
            <a:ext cx="2912494" cy="262545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solidFill>
          <a:schemeClr val="dk1"/>
        </a:solidFill>
      </p:bgPr>
    </p:bg>
    <p:spTree>
      <p:nvGrpSpPr>
        <p:cNvPr id="181" name="Shape 181"/>
        <p:cNvGrpSpPr/>
        <p:nvPr/>
      </p:nvGrpSpPr>
      <p:grpSpPr>
        <a:xfrm>
          <a:off x="0" y="0"/>
          <a:ext cx="0" cy="0"/>
          <a:chOff x="0" y="0"/>
          <a:chExt cx="0" cy="0"/>
        </a:xfrm>
      </p:grpSpPr>
      <p:pic>
        <p:nvPicPr>
          <p:cNvPr id="182" name="Google Shape;182;p26"/>
          <p:cNvPicPr preferRelativeResize="0"/>
          <p:nvPr/>
        </p:nvPicPr>
        <p:blipFill>
          <a:blip r:embed="rId3">
            <a:alphaModFix/>
          </a:blip>
          <a:stretch>
            <a:fillRect/>
          </a:stretch>
        </p:blipFill>
        <p:spPr>
          <a:xfrm>
            <a:off x="268975" y="1445588"/>
            <a:ext cx="8606050" cy="2252312"/>
          </a:xfrm>
          <a:prstGeom prst="rect">
            <a:avLst/>
          </a:prstGeom>
          <a:noFill/>
          <a:ln>
            <a:noFill/>
          </a:ln>
        </p:spPr>
      </p:pic>
      <p:sp>
        <p:nvSpPr>
          <p:cNvPr id="183" name="Google Shape;183;p26"/>
          <p:cNvSpPr txBox="1"/>
          <p:nvPr>
            <p:ph type="title"/>
          </p:nvPr>
        </p:nvSpPr>
        <p:spPr>
          <a:xfrm>
            <a:off x="311700" y="154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Decision trees: Code used</a:t>
            </a:r>
            <a:endParaRPr>
              <a:solidFill>
                <a:srgbClr val="00FFFF"/>
              </a:solidFill>
              <a:latin typeface="Orbitron"/>
              <a:ea typeface="Orbitron"/>
              <a:cs typeface="Orbitron"/>
              <a:sym typeface="Orbitron"/>
            </a:endParaRPr>
          </a:p>
        </p:txBody>
      </p:sp>
      <p:sp>
        <p:nvSpPr>
          <p:cNvPr id="184" name="Google Shape;184;p26"/>
          <p:cNvSpPr/>
          <p:nvPr/>
        </p:nvSpPr>
        <p:spPr>
          <a:xfrm>
            <a:off x="311700" y="3441874"/>
            <a:ext cx="8520600" cy="2370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324150" y="3973050"/>
            <a:ext cx="3182100" cy="225900"/>
          </a:xfrm>
          <a:prstGeom prst="rect">
            <a:avLst/>
          </a:prstGeom>
          <a:noFill/>
          <a:ln cap="flat" cmpd="sng" w="28575">
            <a:solidFill>
              <a:srgbClr val="A4C2F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FFFF"/>
                </a:solidFill>
              </a:rPr>
              <a:t>Returns the resulting data in a confusion matrix</a:t>
            </a:r>
            <a:endParaRPr>
              <a:solidFill>
                <a:srgbClr val="00FFFF"/>
              </a:solidFill>
            </a:endParaRPr>
          </a:p>
        </p:txBody>
      </p:sp>
      <p:cxnSp>
        <p:nvCxnSpPr>
          <p:cNvPr id="186" name="Google Shape;186;p26"/>
          <p:cNvCxnSpPr/>
          <p:nvPr/>
        </p:nvCxnSpPr>
        <p:spPr>
          <a:xfrm flipH="1" rot="10800000">
            <a:off x="392900" y="3683750"/>
            <a:ext cx="3000" cy="289200"/>
          </a:xfrm>
          <a:prstGeom prst="straightConnector1">
            <a:avLst/>
          </a:prstGeom>
          <a:noFill/>
          <a:ln cap="flat" cmpd="sng" w="28575">
            <a:solidFill>
              <a:srgbClr val="A4C2F4"/>
            </a:solidFill>
            <a:prstDash val="solid"/>
            <a:round/>
            <a:headEnd len="med" w="med" type="none"/>
            <a:tailEnd len="med" w="med" type="none"/>
          </a:ln>
        </p:spPr>
      </p:cxnSp>
      <p:sp>
        <p:nvSpPr>
          <p:cNvPr id="187" name="Google Shape;187;p26"/>
          <p:cNvSpPr/>
          <p:nvPr/>
        </p:nvSpPr>
        <p:spPr>
          <a:xfrm>
            <a:off x="307525" y="2856975"/>
            <a:ext cx="6846600" cy="437700"/>
          </a:xfrm>
          <a:prstGeom prst="rect">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8" name="Google Shape;188;p26"/>
          <p:cNvCxnSpPr/>
          <p:nvPr/>
        </p:nvCxnSpPr>
        <p:spPr>
          <a:xfrm>
            <a:off x="7154125" y="3203825"/>
            <a:ext cx="197100" cy="3900"/>
          </a:xfrm>
          <a:prstGeom prst="straightConnector1">
            <a:avLst/>
          </a:prstGeom>
          <a:noFill/>
          <a:ln cap="flat" cmpd="sng" w="28575">
            <a:solidFill>
              <a:srgbClr val="B6D7A8"/>
            </a:solidFill>
            <a:prstDash val="solid"/>
            <a:round/>
            <a:headEnd len="med" w="med" type="none"/>
            <a:tailEnd len="med" w="med" type="none"/>
          </a:ln>
        </p:spPr>
      </p:cxnSp>
      <p:sp>
        <p:nvSpPr>
          <p:cNvPr id="189" name="Google Shape;189;p26"/>
          <p:cNvSpPr/>
          <p:nvPr/>
        </p:nvSpPr>
        <p:spPr>
          <a:xfrm>
            <a:off x="7343275" y="2303475"/>
            <a:ext cx="1455000" cy="991200"/>
          </a:xfrm>
          <a:prstGeom prst="rect">
            <a:avLst/>
          </a:prstGeom>
          <a:noFill/>
          <a:ln cap="flat" cmpd="sng" w="28575">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FFFF"/>
                </a:solidFill>
              </a:rPr>
              <a:t>Prints the accuracy of the training and testing data</a:t>
            </a:r>
            <a:endParaRPr>
              <a:solidFill>
                <a:srgbClr val="00FFFF"/>
              </a:solidFill>
            </a:endParaRPr>
          </a:p>
        </p:txBody>
      </p:sp>
      <p:sp>
        <p:nvSpPr>
          <p:cNvPr id="190" name="Google Shape;190;p26"/>
          <p:cNvSpPr/>
          <p:nvPr/>
        </p:nvSpPr>
        <p:spPr>
          <a:xfrm>
            <a:off x="307525" y="1468225"/>
            <a:ext cx="3440100" cy="2370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6"/>
          <p:cNvSpPr/>
          <p:nvPr/>
        </p:nvSpPr>
        <p:spPr>
          <a:xfrm>
            <a:off x="307525" y="765650"/>
            <a:ext cx="2748300" cy="437700"/>
          </a:xfrm>
          <a:prstGeom prst="rect">
            <a:avLst/>
          </a:prstGeom>
          <a:noFill/>
          <a:ln cap="flat" cmpd="sng" w="2857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00FFFF"/>
                </a:solidFill>
              </a:rPr>
              <a:t>The model used is the decision tree classifier</a:t>
            </a:r>
            <a:endParaRPr>
              <a:solidFill>
                <a:srgbClr val="00FFFF"/>
              </a:solidFill>
            </a:endParaRPr>
          </a:p>
        </p:txBody>
      </p:sp>
      <p:sp>
        <p:nvSpPr>
          <p:cNvPr id="192" name="Google Shape;192;p26"/>
          <p:cNvSpPr/>
          <p:nvPr/>
        </p:nvSpPr>
        <p:spPr>
          <a:xfrm>
            <a:off x="307525" y="1868225"/>
            <a:ext cx="2508300" cy="237000"/>
          </a:xfrm>
          <a:prstGeom prst="rect">
            <a:avLst/>
          </a:prstGeom>
          <a:noFill/>
          <a:ln cap="flat" cmpd="sng" w="28575">
            <a:solidFill>
              <a:srgbClr val="F9CB9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6"/>
          <p:cNvSpPr/>
          <p:nvPr/>
        </p:nvSpPr>
        <p:spPr>
          <a:xfrm>
            <a:off x="307525" y="2271301"/>
            <a:ext cx="3900000" cy="437700"/>
          </a:xfrm>
          <a:prstGeom prst="rect">
            <a:avLst/>
          </a:prstGeom>
          <a:noFill/>
          <a:ln cap="flat" cmpd="sng" w="2857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4" name="Google Shape;194;p26"/>
          <p:cNvCxnSpPr/>
          <p:nvPr/>
        </p:nvCxnSpPr>
        <p:spPr>
          <a:xfrm rot="10800000">
            <a:off x="399950" y="1207750"/>
            <a:ext cx="0" cy="248100"/>
          </a:xfrm>
          <a:prstGeom prst="straightConnector1">
            <a:avLst/>
          </a:prstGeom>
          <a:noFill/>
          <a:ln cap="flat" cmpd="sng" w="28575">
            <a:solidFill>
              <a:srgbClr val="EA999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98" name="Shape 198"/>
        <p:cNvGrpSpPr/>
        <p:nvPr/>
      </p:nvGrpSpPr>
      <p:grpSpPr>
        <a:xfrm>
          <a:off x="0" y="0"/>
          <a:ext cx="0" cy="0"/>
          <a:chOff x="0" y="0"/>
          <a:chExt cx="0" cy="0"/>
        </a:xfrm>
      </p:grpSpPr>
      <p:sp>
        <p:nvSpPr>
          <p:cNvPr id="199" name="Google Shape;199;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Augmented Data + KNN Classifier</a:t>
            </a:r>
            <a:endParaRPr>
              <a:solidFill>
                <a:srgbClr val="00FFFF"/>
              </a:solidFill>
              <a:latin typeface="Orbitron Medium"/>
              <a:ea typeface="Orbitron Medium"/>
              <a:cs typeface="Orbitron Medium"/>
              <a:sym typeface="Orbitron Medium"/>
            </a:endParaRPr>
          </a:p>
        </p:txBody>
      </p:sp>
      <p:sp>
        <p:nvSpPr>
          <p:cNvPr id="200" name="Google Shape;200;p27"/>
          <p:cNvSpPr txBox="1"/>
          <p:nvPr>
            <p:ph idx="1" type="body"/>
          </p:nvPr>
        </p:nvSpPr>
        <p:spPr>
          <a:xfrm>
            <a:off x="311700" y="104985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FFFF"/>
                </a:solidFill>
                <a:latin typeface="Orbitron"/>
                <a:ea typeface="Orbitron"/>
                <a:cs typeface="Orbitron"/>
                <a:sym typeface="Orbitron"/>
              </a:rPr>
              <a:t>In this scenario, we make use of a combination of the previously </a:t>
            </a:r>
            <a:r>
              <a:rPr lang="en">
                <a:solidFill>
                  <a:srgbClr val="00FFFF"/>
                </a:solidFill>
                <a:latin typeface="Orbitron"/>
                <a:ea typeface="Orbitron"/>
                <a:cs typeface="Orbitron"/>
                <a:sym typeface="Orbitron"/>
              </a:rPr>
              <a:t>mentioned</a:t>
            </a:r>
            <a:r>
              <a:rPr lang="en">
                <a:solidFill>
                  <a:srgbClr val="00FFFF"/>
                </a:solidFill>
                <a:latin typeface="Orbitron"/>
                <a:ea typeface="Orbitron"/>
                <a:cs typeface="Orbitron"/>
                <a:sym typeface="Orbitron"/>
              </a:rPr>
              <a:t> KNN Classifier with what we call augmented data. This data is simply an </a:t>
            </a:r>
            <a:r>
              <a:rPr lang="en">
                <a:solidFill>
                  <a:srgbClr val="00FFFF"/>
                </a:solidFill>
                <a:latin typeface="Orbitron"/>
                <a:ea typeface="Orbitron"/>
                <a:cs typeface="Orbitron"/>
                <a:sym typeface="Orbitron"/>
              </a:rPr>
              <a:t>improvement</a:t>
            </a:r>
            <a:r>
              <a:rPr lang="en">
                <a:solidFill>
                  <a:srgbClr val="00FFFF"/>
                </a:solidFill>
                <a:latin typeface="Orbitron"/>
                <a:ea typeface="Orbitron"/>
                <a:cs typeface="Orbitron"/>
                <a:sym typeface="Orbitron"/>
              </a:rPr>
              <a:t> of the dataset so that there’s a better ratio of exoplanets to non-exoplanets, and this could enable the machine to make better exoplanet predictions.</a:t>
            </a:r>
            <a:endParaRPr>
              <a:solidFill>
                <a:srgbClr val="00FFFF"/>
              </a:solidFill>
              <a:latin typeface="Orbitron"/>
              <a:ea typeface="Orbitron"/>
              <a:cs typeface="Orbitron"/>
              <a:sym typeface="Orbitron"/>
            </a:endParaRPr>
          </a:p>
        </p:txBody>
      </p:sp>
      <p:pic>
        <p:nvPicPr>
          <p:cNvPr id="201" name="Google Shape;201;p27"/>
          <p:cNvPicPr preferRelativeResize="0"/>
          <p:nvPr/>
        </p:nvPicPr>
        <p:blipFill rotWithShape="1">
          <a:blip r:embed="rId3">
            <a:alphaModFix/>
          </a:blip>
          <a:srcRect b="-7735" l="0" r="0" t="0"/>
          <a:stretch/>
        </p:blipFill>
        <p:spPr>
          <a:xfrm>
            <a:off x="373225" y="2777075"/>
            <a:ext cx="8397552" cy="24087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05" name="Shape 205"/>
        <p:cNvGrpSpPr/>
        <p:nvPr/>
      </p:nvGrpSpPr>
      <p:grpSpPr>
        <a:xfrm>
          <a:off x="0" y="0"/>
          <a:ext cx="0" cy="0"/>
          <a:chOff x="0" y="0"/>
          <a:chExt cx="0" cy="0"/>
        </a:xfrm>
      </p:grpSpPr>
      <p:sp>
        <p:nvSpPr>
          <p:cNvPr id="206" name="Google Shape;206;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Normal Data vs Augmented Data</a:t>
            </a:r>
            <a:endParaRPr>
              <a:solidFill>
                <a:srgbClr val="00FFFF"/>
              </a:solidFill>
              <a:latin typeface="Orbitron"/>
              <a:ea typeface="Orbitron"/>
              <a:cs typeface="Orbitron"/>
              <a:sym typeface="Orbitron"/>
            </a:endParaRPr>
          </a:p>
        </p:txBody>
      </p:sp>
      <p:sp>
        <p:nvSpPr>
          <p:cNvPr id="207" name="Google Shape;20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FFFF"/>
                </a:solidFill>
                <a:latin typeface="Orbitron"/>
                <a:ea typeface="Orbitron"/>
                <a:cs typeface="Orbitron"/>
                <a:sym typeface="Orbitron"/>
              </a:rPr>
              <a:t> </a:t>
            </a:r>
            <a:endParaRPr>
              <a:solidFill>
                <a:srgbClr val="00FFFF"/>
              </a:solidFill>
              <a:latin typeface="Orbitron"/>
              <a:ea typeface="Orbitron"/>
              <a:cs typeface="Orbitron"/>
              <a:sym typeface="Orbitron"/>
            </a:endParaRPr>
          </a:p>
        </p:txBody>
      </p:sp>
      <p:graphicFrame>
        <p:nvGraphicFramePr>
          <p:cNvPr id="208" name="Google Shape;208;p28"/>
          <p:cNvGraphicFramePr/>
          <p:nvPr/>
        </p:nvGraphicFramePr>
        <p:xfrm>
          <a:off x="311700" y="1239425"/>
          <a:ext cx="3000000" cy="3000000"/>
        </p:xfrm>
        <a:graphic>
          <a:graphicData uri="http://schemas.openxmlformats.org/drawingml/2006/table">
            <a:tbl>
              <a:tblPr>
                <a:noFill/>
                <a:tableStyleId>{52E79703-C52C-4630-96F5-0A6E085AB29B}</a:tableStyleId>
              </a:tblPr>
              <a:tblGrid>
                <a:gridCol w="2810825"/>
                <a:gridCol w="2810825"/>
                <a:gridCol w="2810825"/>
              </a:tblGrid>
              <a:tr h="1202725">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Type of Data</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Normal Data (Training)</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Augmented Data (Training)</a:t>
                      </a:r>
                      <a:endParaRPr>
                        <a:solidFill>
                          <a:srgbClr val="00FFFF"/>
                        </a:solidFill>
                        <a:latin typeface="Orbitron"/>
                        <a:ea typeface="Orbitron"/>
                        <a:cs typeface="Orbitron"/>
                        <a:sym typeface="Orbitron"/>
                      </a:endParaRPr>
                    </a:p>
                  </a:txBody>
                  <a:tcPr marT="91425" marB="91425" marR="91425" marL="91425" anchor="ctr"/>
                </a:tc>
              </a:tr>
              <a:tr h="781750">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Amount of Stars</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5087</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7070</a:t>
                      </a:r>
                      <a:endParaRPr>
                        <a:solidFill>
                          <a:srgbClr val="00FFFF"/>
                        </a:solidFill>
                        <a:latin typeface="Orbitron"/>
                        <a:ea typeface="Orbitron"/>
                        <a:cs typeface="Orbitron"/>
                        <a:sym typeface="Orbitron"/>
                      </a:endParaRPr>
                    </a:p>
                  </a:txBody>
                  <a:tcPr marT="91425" marB="91425" marR="91425" marL="91425" anchor="ctr"/>
                </a:tc>
              </a:tr>
              <a:tr h="1202725">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 of Exoplanets in Dataset</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0.73%</a:t>
                      </a:r>
                      <a:endParaRPr>
                        <a:solidFill>
                          <a:srgbClr val="00FFFF"/>
                        </a:solidFill>
                        <a:latin typeface="Orbitron"/>
                        <a:ea typeface="Orbitron"/>
                        <a:cs typeface="Orbitron"/>
                        <a:sym typeface="Orbitron"/>
                      </a:endParaRPr>
                    </a:p>
                  </a:txBody>
                  <a:tcPr marT="91425" marB="91425" marR="91425" marL="91425" anchor="ctr"/>
                </a:tc>
                <a:tc>
                  <a:txBody>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50%</a:t>
                      </a:r>
                      <a:endParaRPr>
                        <a:solidFill>
                          <a:srgbClr val="00FFFF"/>
                        </a:solidFill>
                        <a:latin typeface="Orbitron"/>
                        <a:ea typeface="Orbitron"/>
                        <a:cs typeface="Orbitron"/>
                        <a:sym typeface="Orbitron"/>
                      </a:endParaRPr>
                    </a:p>
                  </a:txBody>
                  <a:tcPr marT="91425" marB="91425" marR="91425" marL="91425" anchor="ct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12" name="Shape 212"/>
        <p:cNvGrpSpPr/>
        <p:nvPr/>
      </p:nvGrpSpPr>
      <p:grpSpPr>
        <a:xfrm>
          <a:off x="0" y="0"/>
          <a:ext cx="0" cy="0"/>
          <a:chOff x="0" y="0"/>
          <a:chExt cx="0" cy="0"/>
        </a:xfrm>
      </p:grpSpPr>
      <p:sp>
        <p:nvSpPr>
          <p:cNvPr id="213" name="Google Shape;213;p29"/>
          <p:cNvSpPr txBox="1"/>
          <p:nvPr>
            <p:ph type="title"/>
          </p:nvPr>
        </p:nvSpPr>
        <p:spPr>
          <a:xfrm>
            <a:off x="143100" y="246025"/>
            <a:ext cx="88578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FFFF"/>
                </a:solidFill>
                <a:latin typeface="Orbitron Medium"/>
                <a:ea typeface="Orbitron Medium"/>
                <a:cs typeface="Orbitron Medium"/>
                <a:sym typeface="Orbitron Medium"/>
              </a:rPr>
              <a:t>Augmented Data + KNN Classifier: Resulting Data</a:t>
            </a:r>
            <a:endParaRPr>
              <a:solidFill>
                <a:srgbClr val="00FFFF"/>
              </a:solidFill>
              <a:latin typeface="Orbitron Medium"/>
              <a:ea typeface="Orbitron Medium"/>
              <a:cs typeface="Orbitron Medium"/>
              <a:sym typeface="Orbitron Medium"/>
            </a:endParaRPr>
          </a:p>
          <a:p>
            <a:pPr indent="0" lvl="0" marL="0" rtl="0" algn="l">
              <a:spcBef>
                <a:spcPts val="0"/>
              </a:spcBef>
              <a:spcAft>
                <a:spcPts val="0"/>
              </a:spcAft>
              <a:buNone/>
            </a:pPr>
            <a:r>
              <a:t/>
            </a:r>
            <a:endParaRPr/>
          </a:p>
        </p:txBody>
      </p:sp>
      <p:sp>
        <p:nvSpPr>
          <p:cNvPr id="214" name="Google Shape;214;p29"/>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Orbitron"/>
                <a:ea typeface="Orbitron"/>
                <a:cs typeface="Orbitron"/>
                <a:sym typeface="Orbitron"/>
              </a:rPr>
              <a:t>Training Accuracy: 100%</a:t>
            </a:r>
            <a:endParaRPr>
              <a:solidFill>
                <a:schemeClr val="dk1"/>
              </a:solidFill>
              <a:latin typeface="Orbitron"/>
              <a:ea typeface="Orbitron"/>
              <a:cs typeface="Orbitron"/>
              <a:sym typeface="Orbitron"/>
            </a:endParaRPr>
          </a:p>
        </p:txBody>
      </p:sp>
      <p:sp>
        <p:nvSpPr>
          <p:cNvPr id="215" name="Google Shape;215;p29"/>
          <p:cNvSpPr txBox="1"/>
          <p:nvPr/>
        </p:nvSpPr>
        <p:spPr>
          <a:xfrm>
            <a:off x="5418775" y="1152475"/>
            <a:ext cx="34137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Orbitron"/>
                <a:ea typeface="Orbitron"/>
                <a:cs typeface="Orbitron"/>
                <a:sym typeface="Orbitron"/>
              </a:rPr>
              <a:t>Testing Accuracy: 96.3</a:t>
            </a:r>
            <a:r>
              <a:rPr lang="en" sz="1800"/>
              <a:t>%</a:t>
            </a:r>
            <a:endParaRPr sz="1800"/>
          </a:p>
        </p:txBody>
      </p:sp>
      <p:pic>
        <p:nvPicPr>
          <p:cNvPr id="216" name="Google Shape;216;p29"/>
          <p:cNvPicPr preferRelativeResize="0"/>
          <p:nvPr/>
        </p:nvPicPr>
        <p:blipFill>
          <a:blip r:embed="rId3">
            <a:alphaModFix/>
          </a:blip>
          <a:stretch>
            <a:fillRect/>
          </a:stretch>
        </p:blipFill>
        <p:spPr>
          <a:xfrm>
            <a:off x="311700" y="1614175"/>
            <a:ext cx="3413700" cy="2954700"/>
          </a:xfrm>
          <a:prstGeom prst="rect">
            <a:avLst/>
          </a:prstGeom>
          <a:noFill/>
          <a:ln>
            <a:noFill/>
          </a:ln>
        </p:spPr>
      </p:pic>
      <p:pic>
        <p:nvPicPr>
          <p:cNvPr id="217" name="Google Shape;217;p29"/>
          <p:cNvPicPr preferRelativeResize="0"/>
          <p:nvPr/>
        </p:nvPicPr>
        <p:blipFill>
          <a:blip r:embed="rId4">
            <a:alphaModFix/>
          </a:blip>
          <a:stretch>
            <a:fillRect/>
          </a:stretch>
        </p:blipFill>
        <p:spPr>
          <a:xfrm>
            <a:off x="5418600" y="1614175"/>
            <a:ext cx="3413700" cy="2954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21" name="Shape 221"/>
        <p:cNvGrpSpPr/>
        <p:nvPr/>
      </p:nvGrpSpPr>
      <p:grpSpPr>
        <a:xfrm>
          <a:off x="0" y="0"/>
          <a:ext cx="0" cy="0"/>
          <a:chOff x="0" y="0"/>
          <a:chExt cx="0" cy="0"/>
        </a:xfrm>
      </p:grpSpPr>
      <p:sp>
        <p:nvSpPr>
          <p:cNvPr id="222" name="Google Shape;222;p30"/>
          <p:cNvSpPr txBox="1"/>
          <p:nvPr>
            <p:ph type="title"/>
          </p:nvPr>
        </p:nvSpPr>
        <p:spPr>
          <a:xfrm>
            <a:off x="311700" y="1429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Neural Networks</a:t>
            </a:r>
            <a:endParaRPr>
              <a:solidFill>
                <a:srgbClr val="00FFFF"/>
              </a:solidFill>
              <a:latin typeface="Orbitron"/>
              <a:ea typeface="Orbitron"/>
              <a:cs typeface="Orbitron"/>
              <a:sym typeface="Orbitron"/>
            </a:endParaRPr>
          </a:p>
        </p:txBody>
      </p:sp>
      <p:sp>
        <p:nvSpPr>
          <p:cNvPr id="223" name="Google Shape;223;p30"/>
          <p:cNvSpPr txBox="1"/>
          <p:nvPr>
            <p:ph idx="1" type="body"/>
          </p:nvPr>
        </p:nvSpPr>
        <p:spPr>
          <a:xfrm>
            <a:off x="311700" y="715625"/>
            <a:ext cx="4052100" cy="834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1200"/>
              </a:spcAft>
              <a:buSzPts val="852"/>
              <a:buNone/>
            </a:pPr>
            <a:r>
              <a:rPr lang="en" sz="1695">
                <a:solidFill>
                  <a:srgbClr val="00FFFF"/>
                </a:solidFill>
                <a:latin typeface="Orbitron"/>
                <a:ea typeface="Orbitron"/>
                <a:cs typeface="Orbitron"/>
                <a:sym typeface="Orbitron"/>
              </a:rPr>
              <a:t>Neural networks are used for more complex problems such as computer vision.</a:t>
            </a:r>
            <a:endParaRPr sz="1695">
              <a:solidFill>
                <a:srgbClr val="00FFFF"/>
              </a:solidFill>
              <a:latin typeface="Orbitron"/>
              <a:ea typeface="Orbitron"/>
              <a:cs typeface="Orbitron"/>
              <a:sym typeface="Orbitron"/>
            </a:endParaRPr>
          </a:p>
        </p:txBody>
      </p:sp>
      <p:pic>
        <p:nvPicPr>
          <p:cNvPr id="224" name="Google Shape;224;p30"/>
          <p:cNvPicPr preferRelativeResize="0"/>
          <p:nvPr/>
        </p:nvPicPr>
        <p:blipFill rotWithShape="1">
          <a:blip r:embed="rId3">
            <a:alphaModFix/>
          </a:blip>
          <a:srcRect b="0" l="-3145" r="0" t="0"/>
          <a:stretch/>
        </p:blipFill>
        <p:spPr>
          <a:xfrm>
            <a:off x="195950" y="1768387"/>
            <a:ext cx="3976434" cy="1793287"/>
          </a:xfrm>
          <a:prstGeom prst="rect">
            <a:avLst/>
          </a:prstGeom>
          <a:noFill/>
          <a:ln>
            <a:noFill/>
          </a:ln>
        </p:spPr>
      </p:pic>
      <p:pic>
        <p:nvPicPr>
          <p:cNvPr id="225" name="Google Shape;225;p30"/>
          <p:cNvPicPr preferRelativeResize="0"/>
          <p:nvPr/>
        </p:nvPicPr>
        <p:blipFill>
          <a:blip r:embed="rId4">
            <a:alphaModFix/>
          </a:blip>
          <a:stretch>
            <a:fillRect/>
          </a:stretch>
        </p:blipFill>
        <p:spPr>
          <a:xfrm>
            <a:off x="4695034" y="351550"/>
            <a:ext cx="3777003" cy="1793300"/>
          </a:xfrm>
          <a:prstGeom prst="rect">
            <a:avLst/>
          </a:prstGeom>
          <a:noFill/>
          <a:ln>
            <a:noFill/>
          </a:ln>
        </p:spPr>
      </p:pic>
      <p:pic>
        <p:nvPicPr>
          <p:cNvPr id="226" name="Google Shape;226;p30"/>
          <p:cNvPicPr preferRelativeResize="0"/>
          <p:nvPr/>
        </p:nvPicPr>
        <p:blipFill>
          <a:blip r:embed="rId5">
            <a:alphaModFix/>
          </a:blip>
          <a:stretch>
            <a:fillRect/>
          </a:stretch>
        </p:blipFill>
        <p:spPr>
          <a:xfrm>
            <a:off x="311700" y="3780425"/>
            <a:ext cx="2522476" cy="1198618"/>
          </a:xfrm>
          <a:prstGeom prst="rect">
            <a:avLst/>
          </a:prstGeom>
          <a:noFill/>
          <a:ln>
            <a:noFill/>
          </a:ln>
        </p:spPr>
      </p:pic>
      <p:sp>
        <p:nvSpPr>
          <p:cNvPr id="227" name="Google Shape;227;p30"/>
          <p:cNvSpPr txBox="1"/>
          <p:nvPr/>
        </p:nvSpPr>
        <p:spPr>
          <a:xfrm>
            <a:off x="2237900" y="1790775"/>
            <a:ext cx="206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Orbitron"/>
                <a:ea typeface="Orbitron"/>
                <a:cs typeface="Orbitron"/>
                <a:sym typeface="Orbitron"/>
              </a:rPr>
              <a:t>Biological neuron</a:t>
            </a:r>
            <a:endParaRPr>
              <a:solidFill>
                <a:srgbClr val="00FFFF"/>
              </a:solidFill>
              <a:latin typeface="Orbitron"/>
              <a:ea typeface="Orbitron"/>
              <a:cs typeface="Orbitron"/>
              <a:sym typeface="Orbitron"/>
            </a:endParaRPr>
          </a:p>
        </p:txBody>
      </p:sp>
      <p:sp>
        <p:nvSpPr>
          <p:cNvPr id="228" name="Google Shape;228;p30"/>
          <p:cNvSpPr txBox="1"/>
          <p:nvPr/>
        </p:nvSpPr>
        <p:spPr>
          <a:xfrm>
            <a:off x="2901025" y="3639425"/>
            <a:ext cx="15006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00FFFF"/>
                </a:solidFill>
                <a:latin typeface="Orbitron"/>
                <a:ea typeface="Orbitron"/>
                <a:cs typeface="Orbitron"/>
                <a:sym typeface="Orbitron"/>
              </a:rPr>
              <a:t>Basic neuron diagram used in computing</a:t>
            </a:r>
            <a:endParaRPr sz="1600">
              <a:solidFill>
                <a:srgbClr val="00FFFF"/>
              </a:solidFill>
              <a:latin typeface="Orbitron"/>
              <a:ea typeface="Orbitron"/>
              <a:cs typeface="Orbitron"/>
              <a:sym typeface="Orbitron"/>
            </a:endParaRPr>
          </a:p>
        </p:txBody>
      </p:sp>
      <p:pic>
        <p:nvPicPr>
          <p:cNvPr id="229" name="Google Shape;229;p30"/>
          <p:cNvPicPr preferRelativeResize="0"/>
          <p:nvPr/>
        </p:nvPicPr>
        <p:blipFill rotWithShape="1">
          <a:blip r:embed="rId6">
            <a:alphaModFix/>
          </a:blip>
          <a:srcRect b="0" l="0" r="0" t="4461"/>
          <a:stretch/>
        </p:blipFill>
        <p:spPr>
          <a:xfrm>
            <a:off x="4363663" y="2846700"/>
            <a:ext cx="4439726" cy="19067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3" name="Shape 233"/>
        <p:cNvGrpSpPr/>
        <p:nvPr/>
      </p:nvGrpSpPr>
      <p:grpSpPr>
        <a:xfrm>
          <a:off x="0" y="0"/>
          <a:ext cx="0" cy="0"/>
          <a:chOff x="0" y="0"/>
          <a:chExt cx="0" cy="0"/>
        </a:xfrm>
      </p:grpSpPr>
      <p:sp>
        <p:nvSpPr>
          <p:cNvPr id="234" name="Google Shape;234;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Neural Networks: Resulting Data</a:t>
            </a:r>
            <a:endParaRPr>
              <a:solidFill>
                <a:srgbClr val="00FFFF"/>
              </a:solidFill>
              <a:latin typeface="Orbitron"/>
              <a:ea typeface="Orbitron"/>
              <a:cs typeface="Orbitron"/>
              <a:sym typeface="Orbitron"/>
            </a:endParaRPr>
          </a:p>
        </p:txBody>
      </p:sp>
      <p:graphicFrame>
        <p:nvGraphicFramePr>
          <p:cNvPr id="235" name="Google Shape;235;p31"/>
          <p:cNvGraphicFramePr/>
          <p:nvPr/>
        </p:nvGraphicFramePr>
        <p:xfrm>
          <a:off x="623100" y="1261458"/>
          <a:ext cx="3000000" cy="3000000"/>
        </p:xfrm>
        <a:graphic>
          <a:graphicData uri="http://schemas.openxmlformats.org/drawingml/2006/table">
            <a:tbl>
              <a:tblPr>
                <a:noFill/>
                <a:tableStyleId>{52E79703-C52C-4630-96F5-0A6E085AB29B}</a:tableStyleId>
              </a:tblPr>
              <a:tblGrid>
                <a:gridCol w="620100"/>
                <a:gridCol w="2604175"/>
                <a:gridCol w="2457525"/>
                <a:gridCol w="2216000"/>
              </a:tblGrid>
              <a:tr h="404700">
                <a:tc>
                  <a:txBody>
                    <a:bodyPr/>
                    <a:lstStyle/>
                    <a:p>
                      <a:pPr indent="0" lvl="0" marL="0" rtl="0" algn="l">
                        <a:spcBef>
                          <a:spcPts val="0"/>
                        </a:spcBef>
                        <a:spcAft>
                          <a:spcPts val="0"/>
                        </a:spcAft>
                        <a:buNone/>
                      </a:pPr>
                      <a:r>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Hidden layer size</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Augmented training accuracy</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Augmented testing accuracy</a:t>
                      </a:r>
                      <a:endParaRPr>
                        <a:solidFill>
                          <a:srgbClr val="00FFFF"/>
                        </a:solidFill>
                        <a:latin typeface="Orbitron"/>
                        <a:ea typeface="Orbitron"/>
                        <a:cs typeface="Orbitron"/>
                        <a:sym typeface="Orbitron"/>
                      </a:endParaRPr>
                    </a:p>
                  </a:txBody>
                  <a:tcPr marT="91425" marB="91425" marR="91425" marL="91425"/>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0.</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(76)</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a:t>
                      </a:r>
                      <a:r>
                        <a:rPr lang="en">
                          <a:solidFill>
                            <a:srgbClr val="00FFFF"/>
                          </a:solidFill>
                          <a:latin typeface="Orbitron"/>
                          <a:ea typeface="Orbitron"/>
                          <a:cs typeface="Orbitron"/>
                          <a:sym typeface="Orbitron"/>
                        </a:rPr>
                        <a:t>10, 10)</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2.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(4, 17)</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3. </a:t>
                      </a:r>
                      <a:endParaRPr>
                        <a:solidFill>
                          <a:srgbClr val="00FFFF"/>
                        </a:solidFill>
                        <a:latin typeface="Orbitron"/>
                        <a:ea typeface="Orbitron"/>
                        <a:cs typeface="Orbitron"/>
                        <a:sym typeface="Orbitro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(2, 4, 6, 8, 10)</a:t>
                      </a:r>
                      <a:endParaRPr>
                        <a:solidFill>
                          <a:srgbClr val="00FFFF"/>
                        </a:solidFill>
                        <a:latin typeface="Orbitron"/>
                        <a:ea typeface="Orbitron"/>
                        <a:cs typeface="Orbitron"/>
                        <a:sym typeface="Orbitro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B cap="flat" cmpd="sng" w="9525">
                      <a:solidFill>
                        <a:srgbClr val="9E9E9E"/>
                      </a:solidFill>
                      <a:prstDash val="solid"/>
                      <a:round/>
                      <a:headEnd len="sm" w="sm" type="none"/>
                      <a:tailEnd len="sm" w="sm" type="none"/>
                    </a:lnB>
                  </a:tcPr>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 </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rgbClr val="00FFFF"/>
                          </a:solidFill>
                          <a:latin typeface="Orbitron"/>
                          <a:ea typeface="Orbitron"/>
                          <a:cs typeface="Orbitron"/>
                          <a:sym typeface="Orbitron"/>
                        </a:rPr>
                        <a:t>(4, 17, 60) </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5. </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(1, 1, 1, 1, 1, 1, 1, 1)</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r>
              <a:tr h="410575">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6.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(1, 1, 2, 3, 5, 8, 13, 21, 34)</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t/>
                      </a:r>
                      <a:endParaRPr>
                        <a:latin typeface="Orbitron"/>
                        <a:ea typeface="Orbitron"/>
                        <a:cs typeface="Orbitron"/>
                        <a:sym typeface="Orbitron"/>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7" name="Shape 67"/>
        <p:cNvGrpSpPr/>
        <p:nvPr/>
      </p:nvGrpSpPr>
      <p:grpSpPr>
        <a:xfrm>
          <a:off x="0" y="0"/>
          <a:ext cx="0" cy="0"/>
          <a:chOff x="0" y="0"/>
          <a:chExt cx="0" cy="0"/>
        </a:xfrm>
      </p:grpSpPr>
      <p:sp>
        <p:nvSpPr>
          <p:cNvPr id="68" name="Google Shape;68;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Exoplanets: How do we find them?</a:t>
            </a:r>
            <a:endParaRPr>
              <a:solidFill>
                <a:srgbClr val="00FFFF"/>
              </a:solidFill>
              <a:latin typeface="Orbitron Medium"/>
              <a:ea typeface="Orbitron Medium"/>
              <a:cs typeface="Orbitron Medium"/>
              <a:sym typeface="Orbitron Medium"/>
            </a:endParaRPr>
          </a:p>
        </p:txBody>
      </p:sp>
      <p:sp>
        <p:nvSpPr>
          <p:cNvPr id="69" name="Google Shape;69;p14"/>
          <p:cNvSpPr txBox="1"/>
          <p:nvPr>
            <p:ph idx="1" type="body"/>
          </p:nvPr>
        </p:nvSpPr>
        <p:spPr>
          <a:xfrm>
            <a:off x="4508825" y="1057850"/>
            <a:ext cx="446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FFFF"/>
                </a:solidFill>
                <a:latin typeface="Orbitron"/>
                <a:ea typeface="Orbitron"/>
                <a:cs typeface="Orbitron"/>
                <a:sym typeface="Orbitron"/>
              </a:rPr>
              <a:t>Transit Photometry is a method that uses a star’s brightness over time to determine if there is a planet orbiting the star. It must occur at regular intervals and for a fixed length of time for the body to be a candidate.</a:t>
            </a:r>
            <a:endParaRPr>
              <a:solidFill>
                <a:srgbClr val="00FFFF"/>
              </a:solidFill>
              <a:latin typeface="Orbitron"/>
              <a:ea typeface="Orbitron"/>
              <a:cs typeface="Orbitron"/>
              <a:sym typeface="Orbitron"/>
            </a:endParaRPr>
          </a:p>
        </p:txBody>
      </p:sp>
      <p:pic>
        <p:nvPicPr>
          <p:cNvPr id="70" name="Google Shape;70;p14"/>
          <p:cNvPicPr preferRelativeResize="0"/>
          <p:nvPr/>
        </p:nvPicPr>
        <p:blipFill>
          <a:blip r:embed="rId3">
            <a:alphaModFix/>
          </a:blip>
          <a:stretch>
            <a:fillRect/>
          </a:stretch>
        </p:blipFill>
        <p:spPr>
          <a:xfrm>
            <a:off x="152400" y="1170125"/>
            <a:ext cx="4204023" cy="2748870"/>
          </a:xfrm>
          <a:prstGeom prst="rect">
            <a:avLst/>
          </a:prstGeom>
          <a:noFill/>
          <a:ln>
            <a:noFill/>
          </a:ln>
        </p:spPr>
      </p:pic>
      <p:sp>
        <p:nvSpPr>
          <p:cNvPr id="71" name="Google Shape;71;p14"/>
          <p:cNvSpPr txBox="1"/>
          <p:nvPr/>
        </p:nvSpPr>
        <p:spPr>
          <a:xfrm>
            <a:off x="6293325" y="3425850"/>
            <a:ext cx="272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39" name="Shape 239"/>
        <p:cNvGrpSpPr/>
        <p:nvPr/>
      </p:nvGrpSpPr>
      <p:grpSpPr>
        <a:xfrm>
          <a:off x="0" y="0"/>
          <a:ext cx="0" cy="0"/>
          <a:chOff x="0" y="0"/>
          <a:chExt cx="0" cy="0"/>
        </a:xfrm>
      </p:grpSpPr>
      <p:sp>
        <p:nvSpPr>
          <p:cNvPr id="240" name="Google Shape;24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Neural Networks: Resulting Data</a:t>
            </a:r>
            <a:endParaRPr>
              <a:solidFill>
                <a:srgbClr val="00FFFF"/>
              </a:solidFill>
              <a:latin typeface="Orbitron"/>
              <a:ea typeface="Orbitron"/>
              <a:cs typeface="Orbitron"/>
              <a:sym typeface="Orbitron"/>
            </a:endParaRPr>
          </a:p>
        </p:txBody>
      </p:sp>
      <p:graphicFrame>
        <p:nvGraphicFramePr>
          <p:cNvPr id="241" name="Google Shape;241;p32"/>
          <p:cNvGraphicFramePr/>
          <p:nvPr/>
        </p:nvGraphicFramePr>
        <p:xfrm>
          <a:off x="190950" y="1224747"/>
          <a:ext cx="3000000" cy="3000000"/>
        </p:xfrm>
        <a:graphic>
          <a:graphicData uri="http://schemas.openxmlformats.org/drawingml/2006/table">
            <a:tbl>
              <a:tblPr>
                <a:noFill/>
                <a:tableStyleId>{52E79703-C52C-4630-96F5-0A6E085AB29B}</a:tableStyleId>
              </a:tblPr>
              <a:tblGrid>
                <a:gridCol w="698925"/>
                <a:gridCol w="2484475"/>
                <a:gridCol w="2004025"/>
                <a:gridCol w="1908325"/>
              </a:tblGrid>
              <a:tr h="624525">
                <a:tc>
                  <a:txBody>
                    <a:bodyPr/>
                    <a:lstStyle/>
                    <a:p>
                      <a:pPr indent="0" lvl="0" marL="0" rtl="0" algn="l">
                        <a:spcBef>
                          <a:spcPts val="0"/>
                        </a:spcBef>
                        <a:spcAft>
                          <a:spcPts val="0"/>
                        </a:spcAft>
                        <a:buNone/>
                      </a:pPr>
                      <a:r>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Hidden layer size</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Augmented training accuracy</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Augmented testing accuracy</a:t>
                      </a:r>
                      <a:endParaRPr>
                        <a:solidFill>
                          <a:srgbClr val="00FFFF"/>
                        </a:solidFill>
                        <a:latin typeface="Orbitron"/>
                        <a:ea typeface="Orbitron"/>
                        <a:cs typeface="Orbitron"/>
                        <a:sym typeface="Orbitron"/>
                      </a:endParaRPr>
                    </a:p>
                  </a:txBody>
                  <a:tcPr marT="91425" marB="91425" marR="91425" marL="91425"/>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0.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(76)</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99.89%</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99.58%</a:t>
                      </a:r>
                      <a:endParaRPr>
                        <a:solidFill>
                          <a:srgbClr val="00FFFF"/>
                        </a:solidFill>
                        <a:latin typeface="Orbitron"/>
                        <a:ea typeface="Orbitron"/>
                        <a:cs typeface="Orbitron"/>
                        <a:sym typeface="Orbitron"/>
                      </a:endParaRPr>
                    </a:p>
                  </a:txBody>
                  <a:tcPr marT="91425" marB="91425" marR="91425" marL="91425"/>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(10, 10)</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99.45%</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99.08%</a:t>
                      </a:r>
                      <a:endParaRPr>
                        <a:solidFill>
                          <a:srgbClr val="00FFFF"/>
                        </a:solidFill>
                        <a:latin typeface="Orbitron"/>
                        <a:ea typeface="Orbitron"/>
                        <a:cs typeface="Orbitron"/>
                        <a:sym typeface="Orbitron"/>
                      </a:endParaRPr>
                    </a:p>
                  </a:txBody>
                  <a:tcPr marT="91425" marB="91425" marR="91425" marL="91425"/>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2.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(4, 17)</a:t>
                      </a:r>
                      <a:endParaRPr>
                        <a:solidFill>
                          <a:srgbClr val="00FFFF"/>
                        </a:solidFill>
                        <a:latin typeface="Orbitron"/>
                        <a:ea typeface="Orbitron"/>
                        <a:cs typeface="Orbitron"/>
                        <a:sym typeface="Orbitron"/>
                      </a:endParaRPr>
                    </a:p>
                  </a:txBody>
                  <a:tcPr marT="91425" marB="91425" marR="91425" marL="91425">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99.93%</a:t>
                      </a:r>
                      <a:endParaRPr>
                        <a:solidFill>
                          <a:srgbClr val="00FFFF"/>
                        </a:solidFill>
                        <a:latin typeface="Orbitron"/>
                        <a:ea typeface="Orbitron"/>
                        <a:cs typeface="Orbitron"/>
                        <a:sym typeface="Orbitron"/>
                      </a:endParaRPr>
                    </a:p>
                  </a:txBody>
                  <a:tcPr marT="91425" marB="91425" marR="91425" marL="91425">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99.33%</a:t>
                      </a:r>
                      <a:endParaRPr>
                        <a:solidFill>
                          <a:srgbClr val="00FFFF"/>
                        </a:solidFill>
                        <a:latin typeface="Orbitron"/>
                        <a:ea typeface="Orbitron"/>
                        <a:cs typeface="Orbitron"/>
                        <a:sym typeface="Orbitron"/>
                      </a:endParaRPr>
                    </a:p>
                  </a:txBody>
                  <a:tcPr marT="91425" marB="91425" marR="91425" marL="91425">
                    <a:lnB cap="flat" cmpd="sng" w="1270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3. </a:t>
                      </a:r>
                      <a:endParaRPr>
                        <a:solidFill>
                          <a:srgbClr val="00FFFF"/>
                        </a:solidFill>
                        <a:latin typeface="Orbitron"/>
                        <a:ea typeface="Orbitron"/>
                        <a:cs typeface="Orbitron"/>
                        <a:sym typeface="Orbitron"/>
                      </a:endParaRPr>
                    </a:p>
                  </a:txBody>
                  <a:tcPr marT="91425" marB="91425" marR="91425" marL="91425">
                    <a:lnR cap="flat" cmpd="sng" w="12700">
                      <a:solidFill>
                        <a:srgbClr val="9E9E9E"/>
                      </a:solidFill>
                      <a:prstDash val="solid"/>
                      <a:round/>
                      <a:headEnd len="sm" w="sm" type="none"/>
                      <a:tailEnd len="sm" w="sm" type="none"/>
                    </a:lnR>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(2, 4, 6, 8, 10)</a:t>
                      </a:r>
                      <a:endParaRPr>
                        <a:solidFill>
                          <a:srgbClr val="00FFFF"/>
                        </a:solidFill>
                        <a:latin typeface="Orbitron"/>
                        <a:ea typeface="Orbitron"/>
                        <a:cs typeface="Orbitron"/>
                        <a:sym typeface="Orbitro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99.89%</a:t>
                      </a:r>
                      <a:endParaRPr>
                        <a:solidFill>
                          <a:srgbClr val="00FFFF"/>
                        </a:solidFill>
                        <a:latin typeface="Orbitron"/>
                        <a:ea typeface="Orbitron"/>
                        <a:cs typeface="Orbitron"/>
                        <a:sym typeface="Orbitro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99.61%</a:t>
                      </a:r>
                      <a:endParaRPr>
                        <a:solidFill>
                          <a:srgbClr val="00FFFF"/>
                        </a:solidFill>
                        <a:latin typeface="Orbitron"/>
                        <a:ea typeface="Orbitron"/>
                        <a:cs typeface="Orbitron"/>
                        <a:sym typeface="Orbitron"/>
                      </a:endParaRPr>
                    </a:p>
                  </a:txBody>
                  <a:tcPr marT="88900" marB="88900" marR="88900" marL="88900">
                    <a:lnL cap="flat" cmpd="sng" w="12700">
                      <a:solidFill>
                        <a:srgbClr val="9E9E9E"/>
                      </a:solidFill>
                      <a:prstDash val="solid"/>
                      <a:round/>
                      <a:headEnd len="sm" w="sm" type="none"/>
                      <a:tailEnd len="sm" w="sm" type="none"/>
                    </a:lnL>
                    <a:lnR cap="flat" cmpd="sng" w="12700">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12700">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 </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(4, 17, 60)</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100.00%</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99.50%</a:t>
                      </a:r>
                      <a:endParaRPr>
                        <a:solidFill>
                          <a:srgbClr val="00FFFF"/>
                        </a:solidFill>
                        <a:latin typeface="Orbitron"/>
                        <a:ea typeface="Orbitron"/>
                        <a:cs typeface="Orbitron"/>
                        <a:sym typeface="Orbitron"/>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12700">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5. </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(1, 1, 1, 1, 1, 1, 1, 1)</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50.13%</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57.53%</a:t>
                      </a:r>
                      <a:endParaRPr>
                        <a:solidFill>
                          <a:srgbClr val="00FFFF"/>
                        </a:solidFill>
                        <a:latin typeface="Orbitron"/>
                        <a:ea typeface="Orbitron"/>
                        <a:cs typeface="Orbitron"/>
                        <a:sym typeface="Orbitron"/>
                      </a:endParaRPr>
                    </a:p>
                  </a:txBody>
                  <a:tcPr marT="91425" marB="91425" marR="91425" marL="91425">
                    <a:lnT cap="flat" cmpd="sng" w="9525">
                      <a:solidFill>
                        <a:srgbClr val="9E9E9E"/>
                      </a:solidFill>
                      <a:prstDash val="solid"/>
                      <a:round/>
                      <a:headEnd len="sm" w="sm" type="none"/>
                      <a:tailEnd len="sm" w="sm" type="none"/>
                    </a:lnT>
                  </a:tcPr>
                </a:tc>
              </a:tr>
              <a:tr h="396200">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6. </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(1, 1, 2, 3, 5, 8, 13, 21, 34)</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49.87%</a:t>
                      </a:r>
                      <a:endParaRPr>
                        <a:solidFill>
                          <a:srgbClr val="00FFFF"/>
                        </a:solidFill>
                        <a:latin typeface="Orbitron"/>
                        <a:ea typeface="Orbitron"/>
                        <a:cs typeface="Orbitron"/>
                        <a:sym typeface="Orbitron"/>
                      </a:endParaRPr>
                    </a:p>
                  </a:txBody>
                  <a:tcPr marT="91425" marB="91425" marR="91425" marL="91425"/>
                </a:tc>
                <a:tc>
                  <a:txBody>
                    <a:bodyPr/>
                    <a:lstStyle/>
                    <a:p>
                      <a:pPr indent="0" lvl="0" marL="0" rtl="0" algn="l">
                        <a:spcBef>
                          <a:spcPts val="0"/>
                        </a:spcBef>
                        <a:spcAft>
                          <a:spcPts val="0"/>
                        </a:spcAft>
                        <a:buNone/>
                      </a:pPr>
                      <a:r>
                        <a:rPr lang="en">
                          <a:solidFill>
                            <a:srgbClr val="00FFFF"/>
                          </a:solidFill>
                          <a:latin typeface="Orbitron"/>
                          <a:ea typeface="Orbitron"/>
                          <a:cs typeface="Orbitron"/>
                          <a:sym typeface="Orbitron"/>
                        </a:rPr>
                        <a:t>42.47%</a:t>
                      </a:r>
                      <a:endParaRPr>
                        <a:solidFill>
                          <a:srgbClr val="00FFFF"/>
                        </a:solidFill>
                        <a:latin typeface="Orbitron"/>
                        <a:ea typeface="Orbitron"/>
                        <a:cs typeface="Orbitron"/>
                        <a:sym typeface="Orbitron"/>
                      </a:endParaRPr>
                    </a:p>
                  </a:txBody>
                  <a:tcPr marT="91425" marB="91425" marR="91425" marL="91425"/>
                </a:tc>
              </a:tr>
            </a:tbl>
          </a:graphicData>
        </a:graphic>
      </p:graphicFrame>
      <p:sp>
        <p:nvSpPr>
          <p:cNvPr id="242" name="Google Shape;242;p32"/>
          <p:cNvSpPr txBox="1"/>
          <p:nvPr/>
        </p:nvSpPr>
        <p:spPr>
          <a:xfrm>
            <a:off x="7944950" y="3913125"/>
            <a:ext cx="111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Orbitron"/>
                <a:ea typeface="Orbitron"/>
                <a:cs typeface="Orbitron"/>
                <a:sym typeface="Orbitron"/>
              </a:rPr>
              <a:t>Least accurate testing data</a:t>
            </a:r>
            <a:endParaRPr>
              <a:solidFill>
                <a:srgbClr val="FF0000"/>
              </a:solidFill>
              <a:latin typeface="Orbitron"/>
              <a:ea typeface="Orbitron"/>
              <a:cs typeface="Orbitron"/>
              <a:sym typeface="Orbitron"/>
            </a:endParaRPr>
          </a:p>
        </p:txBody>
      </p:sp>
      <p:sp>
        <p:nvSpPr>
          <p:cNvPr id="243" name="Google Shape;243;p32"/>
          <p:cNvSpPr txBox="1"/>
          <p:nvPr/>
        </p:nvSpPr>
        <p:spPr>
          <a:xfrm>
            <a:off x="7906525" y="2718400"/>
            <a:ext cx="1112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Orbitron"/>
                <a:ea typeface="Orbitron"/>
                <a:cs typeface="Orbitron"/>
                <a:sym typeface="Orbitron"/>
              </a:rPr>
              <a:t>Most </a:t>
            </a:r>
            <a:r>
              <a:rPr lang="en">
                <a:solidFill>
                  <a:srgbClr val="00FF00"/>
                </a:solidFill>
                <a:latin typeface="Orbitron"/>
                <a:ea typeface="Orbitron"/>
                <a:cs typeface="Orbitron"/>
                <a:sym typeface="Orbitron"/>
              </a:rPr>
              <a:t>accurate testing data</a:t>
            </a:r>
            <a:endParaRPr>
              <a:solidFill>
                <a:srgbClr val="00FF00"/>
              </a:solidFill>
              <a:latin typeface="Orbitron"/>
              <a:ea typeface="Orbitron"/>
              <a:cs typeface="Orbitron"/>
              <a:sym typeface="Orbitron"/>
            </a:endParaRPr>
          </a:p>
        </p:txBody>
      </p:sp>
      <p:cxnSp>
        <p:nvCxnSpPr>
          <p:cNvPr id="244" name="Google Shape;244;p32"/>
          <p:cNvCxnSpPr/>
          <p:nvPr/>
        </p:nvCxnSpPr>
        <p:spPr>
          <a:xfrm>
            <a:off x="7395475" y="3236200"/>
            <a:ext cx="471300" cy="11100"/>
          </a:xfrm>
          <a:prstGeom prst="straightConnector1">
            <a:avLst/>
          </a:prstGeom>
          <a:noFill/>
          <a:ln cap="flat" cmpd="sng" w="28575">
            <a:solidFill>
              <a:srgbClr val="00FF00"/>
            </a:solidFill>
            <a:prstDash val="solid"/>
            <a:round/>
            <a:headEnd len="med" w="med" type="stealth"/>
            <a:tailEnd len="med" w="med" type="none"/>
          </a:ln>
        </p:spPr>
      </p:cxnSp>
      <p:cxnSp>
        <p:nvCxnSpPr>
          <p:cNvPr id="245" name="Google Shape;245;p32"/>
          <p:cNvCxnSpPr/>
          <p:nvPr/>
        </p:nvCxnSpPr>
        <p:spPr>
          <a:xfrm>
            <a:off x="7380175" y="4430925"/>
            <a:ext cx="471300" cy="11100"/>
          </a:xfrm>
          <a:prstGeom prst="straightConnector1">
            <a:avLst/>
          </a:prstGeom>
          <a:noFill/>
          <a:ln cap="flat" cmpd="sng" w="28575">
            <a:solidFill>
              <a:srgbClr val="FF0000"/>
            </a:solidFill>
            <a:prstDash val="solid"/>
            <a:round/>
            <a:headEnd len="med" w="med" type="stealth"/>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249" name="Shape 249"/>
        <p:cNvGrpSpPr/>
        <p:nvPr/>
      </p:nvGrpSpPr>
      <p:grpSpPr>
        <a:xfrm>
          <a:off x="0" y="0"/>
          <a:ext cx="0" cy="0"/>
          <a:chOff x="0" y="0"/>
          <a:chExt cx="0" cy="0"/>
        </a:xfrm>
      </p:grpSpPr>
      <p:pic>
        <p:nvPicPr>
          <p:cNvPr id="250" name="Google Shape;250;p33"/>
          <p:cNvPicPr preferRelativeResize="0"/>
          <p:nvPr/>
        </p:nvPicPr>
        <p:blipFill>
          <a:blip r:embed="rId3">
            <a:alphaModFix/>
          </a:blip>
          <a:stretch>
            <a:fillRect/>
          </a:stretch>
        </p:blipFill>
        <p:spPr>
          <a:xfrm>
            <a:off x="164536" y="0"/>
            <a:ext cx="8814935" cy="5143501"/>
          </a:xfrm>
          <a:prstGeom prst="rect">
            <a:avLst/>
          </a:prstGeom>
          <a:noFill/>
          <a:ln>
            <a:noFill/>
          </a:ln>
        </p:spPr>
      </p:pic>
      <p:sp>
        <p:nvSpPr>
          <p:cNvPr id="251" name="Google Shape;251;p33"/>
          <p:cNvSpPr txBox="1"/>
          <p:nvPr>
            <p:ph idx="1" type="body"/>
          </p:nvPr>
        </p:nvSpPr>
        <p:spPr>
          <a:xfrm>
            <a:off x="211825" y="2744225"/>
            <a:ext cx="4407600" cy="1325100"/>
          </a:xfrm>
          <a:prstGeom prst="rect">
            <a:avLst/>
          </a:prstGeom>
        </p:spPr>
        <p:txBody>
          <a:bodyPr anchorCtr="0" anchor="t" bIns="91425" lIns="91425" spcFirstLastPara="1" rIns="91425" wrap="square" tIns="91425">
            <a:normAutofit fontScale="85000"/>
          </a:bodyPr>
          <a:lstStyle/>
          <a:p>
            <a:pPr indent="0" lvl="0" marL="0" marR="0" rtl="0" algn="l">
              <a:lnSpc>
                <a:spcPct val="115000"/>
              </a:lnSpc>
              <a:spcBef>
                <a:spcPts val="0"/>
              </a:spcBef>
              <a:spcAft>
                <a:spcPts val="1200"/>
              </a:spcAft>
              <a:buNone/>
            </a:pPr>
            <a:r>
              <a:rPr lang="en">
                <a:solidFill>
                  <a:srgbClr val="00FFFF"/>
                </a:solidFill>
                <a:latin typeface="Orbitron"/>
                <a:ea typeface="Orbitron"/>
                <a:cs typeface="Orbitron"/>
                <a:sym typeface="Orbitron"/>
              </a:rPr>
              <a:t>Exoplanets are hard to find, but with Machine Learning techniques we can find many more exoplanets, maybe even ones that have liquid water or life.</a:t>
            </a:r>
            <a:endParaRPr>
              <a:solidFill>
                <a:srgbClr val="00FFFF"/>
              </a:solidFill>
              <a:latin typeface="Orbitron"/>
              <a:ea typeface="Orbitron"/>
              <a:cs typeface="Orbitron"/>
              <a:sym typeface="Orbitron"/>
            </a:endParaRPr>
          </a:p>
        </p:txBody>
      </p:sp>
      <p:sp>
        <p:nvSpPr>
          <p:cNvPr id="252" name="Google Shape;252;p33"/>
          <p:cNvSpPr txBox="1"/>
          <p:nvPr/>
        </p:nvSpPr>
        <p:spPr>
          <a:xfrm>
            <a:off x="211825" y="76075"/>
            <a:ext cx="5180100" cy="178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5200">
                <a:solidFill>
                  <a:srgbClr val="00FFFF"/>
                </a:solidFill>
                <a:latin typeface="Orbitron"/>
                <a:ea typeface="Orbitron"/>
                <a:cs typeface="Orbitron"/>
                <a:sym typeface="Orbitron"/>
              </a:rPr>
              <a:t>Thank you for watching!</a:t>
            </a:r>
            <a:endParaRPr sz="5200">
              <a:solidFill>
                <a:srgbClr val="00FFFF"/>
              </a:solidFill>
              <a:latin typeface="Orbitron"/>
              <a:ea typeface="Orbitron"/>
              <a:cs typeface="Orbitron"/>
              <a:sym typeface="Orbitron"/>
            </a:endParaRPr>
          </a:p>
        </p:txBody>
      </p:sp>
      <p:sp>
        <p:nvSpPr>
          <p:cNvPr id="253" name="Google Shape;253;p33"/>
          <p:cNvSpPr txBox="1"/>
          <p:nvPr>
            <p:ph idx="1" type="body"/>
          </p:nvPr>
        </p:nvSpPr>
        <p:spPr>
          <a:xfrm>
            <a:off x="211825" y="4438500"/>
            <a:ext cx="5097300" cy="705000"/>
          </a:xfrm>
          <a:prstGeom prst="rect">
            <a:avLst/>
          </a:prstGeom>
        </p:spPr>
        <p:txBody>
          <a:bodyPr anchorCtr="0" anchor="t" bIns="91425" lIns="91425" spcFirstLastPara="1" rIns="91425" wrap="square" tIns="91425">
            <a:normAutofit lnSpcReduction="20000"/>
          </a:bodyPr>
          <a:lstStyle/>
          <a:p>
            <a:pPr indent="0" lvl="0" marL="0" marR="0" rtl="0" algn="l">
              <a:lnSpc>
                <a:spcPct val="115000"/>
              </a:lnSpc>
              <a:spcBef>
                <a:spcPts val="0"/>
              </a:spcBef>
              <a:spcAft>
                <a:spcPts val="1200"/>
              </a:spcAft>
              <a:buNone/>
            </a:pPr>
            <a:r>
              <a:rPr lang="en">
                <a:solidFill>
                  <a:srgbClr val="00FFFF"/>
                </a:solidFill>
                <a:latin typeface="Orbitron"/>
                <a:ea typeface="Orbitron"/>
                <a:cs typeface="Orbitron"/>
                <a:sym typeface="Orbitron"/>
              </a:rPr>
              <a:t>And a special thanks to our instructor, Katherine</a:t>
            </a:r>
            <a:endParaRPr>
              <a:solidFill>
                <a:srgbClr val="00FFFF"/>
              </a:solidFill>
              <a:latin typeface="Orbitron"/>
              <a:ea typeface="Orbitron"/>
              <a:cs typeface="Orbitron"/>
              <a:sym typeface="Orbitro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Transit Photometry and Machine Learning</a:t>
            </a:r>
            <a:endParaRPr>
              <a:solidFill>
                <a:srgbClr val="00FFFF"/>
              </a:solidFill>
              <a:latin typeface="Orbitron Medium"/>
              <a:ea typeface="Orbitron Medium"/>
              <a:cs typeface="Orbitron Medium"/>
              <a:sym typeface="Orbitron Medium"/>
            </a:endParaRPr>
          </a:p>
        </p:txBody>
      </p:sp>
      <p:sp>
        <p:nvSpPr>
          <p:cNvPr id="77" name="Google Shape;77;p15"/>
          <p:cNvSpPr txBox="1"/>
          <p:nvPr>
            <p:ph idx="1" type="body"/>
          </p:nvPr>
        </p:nvSpPr>
        <p:spPr>
          <a:xfrm>
            <a:off x="4508825" y="1057850"/>
            <a:ext cx="4467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FFFF"/>
                </a:solidFill>
                <a:latin typeface="Orbitron"/>
                <a:ea typeface="Orbitron"/>
                <a:cs typeface="Orbitron"/>
                <a:sym typeface="Orbitron"/>
              </a:rPr>
              <a:t>In order for this method to work, the exoplanet has to orbit between the star and Earth. Not only that, but the samples that do contain dips might be false positives due to other bodies and interference. Using Machine Learning, we can sift through the data to find the exoplanets.</a:t>
            </a:r>
            <a:endParaRPr>
              <a:solidFill>
                <a:srgbClr val="00FFFF"/>
              </a:solidFill>
              <a:latin typeface="Orbitron"/>
              <a:ea typeface="Orbitron"/>
              <a:cs typeface="Orbitron"/>
              <a:sym typeface="Orbitron"/>
            </a:endParaRPr>
          </a:p>
        </p:txBody>
      </p:sp>
      <p:pic>
        <p:nvPicPr>
          <p:cNvPr id="78" name="Google Shape;78;p15"/>
          <p:cNvPicPr preferRelativeResize="0"/>
          <p:nvPr/>
        </p:nvPicPr>
        <p:blipFill>
          <a:blip r:embed="rId3">
            <a:alphaModFix/>
          </a:blip>
          <a:stretch>
            <a:fillRect/>
          </a:stretch>
        </p:blipFill>
        <p:spPr>
          <a:xfrm>
            <a:off x="280175" y="1122800"/>
            <a:ext cx="4204025" cy="354667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a:ea typeface="Orbitron"/>
                <a:cs typeface="Orbitron"/>
                <a:sym typeface="Orbitron"/>
              </a:rPr>
              <a:t>The Data</a:t>
            </a:r>
            <a:endParaRPr>
              <a:solidFill>
                <a:srgbClr val="00FFFF"/>
              </a:solidFill>
              <a:latin typeface="Orbitron"/>
              <a:ea typeface="Orbitron"/>
              <a:cs typeface="Orbitron"/>
              <a:sym typeface="Orbitron"/>
            </a:endParaRPr>
          </a:p>
        </p:txBody>
      </p:sp>
      <p:sp>
        <p:nvSpPr>
          <p:cNvPr id="84" name="Google Shape;84;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FFFF"/>
                </a:solidFill>
                <a:latin typeface="Orbitron"/>
                <a:ea typeface="Orbitron"/>
                <a:cs typeface="Orbitron"/>
                <a:sym typeface="Orbitron"/>
              </a:rPr>
              <a:t>Where is our data from? </a:t>
            </a:r>
            <a:endParaRPr>
              <a:solidFill>
                <a:srgbClr val="00FFFF"/>
              </a:solidFill>
              <a:latin typeface="Orbitron"/>
              <a:ea typeface="Orbitron"/>
              <a:cs typeface="Orbitron"/>
              <a:sym typeface="Orbitron"/>
            </a:endParaRPr>
          </a:p>
        </p:txBody>
      </p:sp>
      <p:pic>
        <p:nvPicPr>
          <p:cNvPr id="85" name="Google Shape;85;p16"/>
          <p:cNvPicPr preferRelativeResize="0"/>
          <p:nvPr/>
        </p:nvPicPr>
        <p:blipFill>
          <a:blip r:embed="rId3">
            <a:alphaModFix/>
          </a:blip>
          <a:stretch>
            <a:fillRect/>
          </a:stretch>
        </p:blipFill>
        <p:spPr>
          <a:xfrm>
            <a:off x="311700" y="1716925"/>
            <a:ext cx="3322755" cy="1869050"/>
          </a:xfrm>
          <a:prstGeom prst="rect">
            <a:avLst/>
          </a:prstGeom>
          <a:noFill/>
          <a:ln>
            <a:noFill/>
          </a:ln>
        </p:spPr>
      </p:pic>
      <p:sp>
        <p:nvSpPr>
          <p:cNvPr id="86" name="Google Shape;86;p16"/>
          <p:cNvSpPr txBox="1"/>
          <p:nvPr/>
        </p:nvSpPr>
        <p:spPr>
          <a:xfrm>
            <a:off x="311675" y="3520775"/>
            <a:ext cx="3322800" cy="384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rgbClr val="00FFFF"/>
                </a:solidFill>
                <a:latin typeface="Orbitron"/>
                <a:ea typeface="Orbitron"/>
                <a:cs typeface="Orbitron"/>
                <a:sym typeface="Orbitron"/>
              </a:rPr>
              <a:t>NASA’s Kepler Space Telescope</a:t>
            </a:r>
            <a:endParaRPr sz="1300">
              <a:solidFill>
                <a:srgbClr val="00FFFF"/>
              </a:solidFill>
              <a:latin typeface="Orbitron"/>
              <a:ea typeface="Orbitron"/>
              <a:cs typeface="Orbitron"/>
              <a:sym typeface="Orbitron"/>
            </a:endParaRPr>
          </a:p>
        </p:txBody>
      </p:sp>
      <p:pic>
        <p:nvPicPr>
          <p:cNvPr id="87" name="Google Shape;87;p16"/>
          <p:cNvPicPr preferRelativeResize="0"/>
          <p:nvPr/>
        </p:nvPicPr>
        <p:blipFill>
          <a:blip r:embed="rId4">
            <a:alphaModFix/>
          </a:blip>
          <a:stretch>
            <a:fillRect/>
          </a:stretch>
        </p:blipFill>
        <p:spPr>
          <a:xfrm>
            <a:off x="3775475" y="445025"/>
            <a:ext cx="5337974" cy="2687850"/>
          </a:xfrm>
          <a:prstGeom prst="rect">
            <a:avLst/>
          </a:prstGeom>
          <a:noFill/>
          <a:ln>
            <a:noFill/>
          </a:ln>
        </p:spPr>
      </p:pic>
      <p:sp>
        <p:nvSpPr>
          <p:cNvPr id="88" name="Google Shape;88;p16"/>
          <p:cNvSpPr txBox="1"/>
          <p:nvPr/>
        </p:nvSpPr>
        <p:spPr>
          <a:xfrm>
            <a:off x="4412550" y="3554175"/>
            <a:ext cx="3406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89" name="Google Shape;89;p16"/>
          <p:cNvSpPr txBox="1"/>
          <p:nvPr/>
        </p:nvSpPr>
        <p:spPr>
          <a:xfrm>
            <a:off x="4171125" y="3290075"/>
            <a:ext cx="183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Orbitron"/>
                <a:ea typeface="Orbitron"/>
                <a:cs typeface="Orbitron"/>
                <a:sym typeface="Orbitron"/>
              </a:rPr>
              <a:t>Training Data: 5087 stars</a:t>
            </a:r>
            <a:endParaRPr>
              <a:solidFill>
                <a:srgbClr val="00FFFF"/>
              </a:solidFill>
              <a:latin typeface="Orbitron"/>
              <a:ea typeface="Orbitron"/>
              <a:cs typeface="Orbitron"/>
              <a:sym typeface="Orbitron"/>
            </a:endParaRPr>
          </a:p>
        </p:txBody>
      </p:sp>
      <p:sp>
        <p:nvSpPr>
          <p:cNvPr id="90" name="Google Shape;90;p16"/>
          <p:cNvSpPr txBox="1"/>
          <p:nvPr/>
        </p:nvSpPr>
        <p:spPr>
          <a:xfrm>
            <a:off x="7303500" y="3290075"/>
            <a:ext cx="1528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FF"/>
                </a:solidFill>
                <a:latin typeface="Orbitron"/>
                <a:ea typeface="Orbitron"/>
                <a:cs typeface="Orbitron"/>
                <a:sym typeface="Orbitron"/>
              </a:rPr>
              <a:t>Testing Data: 570 stars</a:t>
            </a:r>
            <a:endParaRPr>
              <a:solidFill>
                <a:srgbClr val="00FFFF"/>
              </a:solidFill>
              <a:latin typeface="Orbitron"/>
              <a:ea typeface="Orbitron"/>
              <a:cs typeface="Orbitron"/>
              <a:sym typeface="Orbitron"/>
            </a:endParaRPr>
          </a:p>
        </p:txBody>
      </p:sp>
      <p:cxnSp>
        <p:nvCxnSpPr>
          <p:cNvPr id="91" name="Google Shape;91;p16"/>
          <p:cNvCxnSpPr/>
          <p:nvPr/>
        </p:nvCxnSpPr>
        <p:spPr>
          <a:xfrm flipH="1">
            <a:off x="6441163" y="3198875"/>
            <a:ext cx="6600" cy="798000"/>
          </a:xfrm>
          <a:prstGeom prst="straightConnector1">
            <a:avLst/>
          </a:prstGeom>
          <a:noFill/>
          <a:ln cap="flat" cmpd="sng" w="19050">
            <a:solidFill>
              <a:srgbClr val="00FFFF"/>
            </a:solidFill>
            <a:prstDash val="solid"/>
            <a:round/>
            <a:headEnd len="med" w="med" type="none"/>
            <a:tailEnd len="med" w="med" type="none"/>
          </a:ln>
        </p:spPr>
      </p:cxnSp>
      <p:sp>
        <p:nvSpPr>
          <p:cNvPr id="92" name="Google Shape;92;p16"/>
          <p:cNvSpPr txBox="1"/>
          <p:nvPr/>
        </p:nvSpPr>
        <p:spPr>
          <a:xfrm>
            <a:off x="4171125" y="4196825"/>
            <a:ext cx="466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00FFFF"/>
                </a:solidFill>
                <a:latin typeface="Orbitron"/>
                <a:ea typeface="Orbitron"/>
                <a:cs typeface="Orbitron"/>
                <a:sym typeface="Orbitron"/>
              </a:rPr>
              <a:t>The flux data represents the intensity of light from the star relative to a base point.</a:t>
            </a:r>
            <a:endParaRPr>
              <a:solidFill>
                <a:srgbClr val="00FFFF"/>
              </a:solidFill>
              <a:latin typeface="Orbitron"/>
              <a:ea typeface="Orbitron"/>
              <a:cs typeface="Orbitron"/>
              <a:sym typeface="Orbitro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The Data: (Non) Exoplanet ?</a:t>
            </a:r>
            <a:endParaRPr>
              <a:solidFill>
                <a:srgbClr val="00FFFF"/>
              </a:solidFill>
              <a:latin typeface="Orbitron Medium"/>
              <a:ea typeface="Orbitron Medium"/>
              <a:cs typeface="Orbitron Medium"/>
              <a:sym typeface="Orbitron Medium"/>
            </a:endParaRPr>
          </a:p>
        </p:txBody>
      </p:sp>
      <p:sp>
        <p:nvSpPr>
          <p:cNvPr id="98" name="Google Shape;98;p17"/>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99" name="Google Shape;99;p17"/>
          <p:cNvPicPr preferRelativeResize="0"/>
          <p:nvPr/>
        </p:nvPicPr>
        <p:blipFill>
          <a:blip r:embed="rId3">
            <a:alphaModFix/>
          </a:blip>
          <a:stretch>
            <a:fillRect/>
          </a:stretch>
        </p:blipFill>
        <p:spPr>
          <a:xfrm>
            <a:off x="311688" y="1152475"/>
            <a:ext cx="3648075" cy="2362200"/>
          </a:xfrm>
          <a:prstGeom prst="rect">
            <a:avLst/>
          </a:prstGeom>
          <a:noFill/>
          <a:ln>
            <a:noFill/>
          </a:ln>
        </p:spPr>
      </p:pic>
      <p:sp>
        <p:nvSpPr>
          <p:cNvPr id="100" name="Google Shape;100;p17"/>
          <p:cNvSpPr txBox="1"/>
          <p:nvPr/>
        </p:nvSpPr>
        <p:spPr>
          <a:xfrm>
            <a:off x="709950" y="3514675"/>
            <a:ext cx="3173100" cy="984000"/>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Orbitron"/>
                <a:ea typeface="Orbitron"/>
                <a:cs typeface="Orbitron"/>
                <a:sym typeface="Orbitron"/>
              </a:rPr>
              <a:t>Here is an example of a graph showing the flux data over time for an identified exoplanet.</a:t>
            </a:r>
            <a:endParaRPr>
              <a:latin typeface="Orbitron"/>
              <a:ea typeface="Orbitron"/>
              <a:cs typeface="Orbitron"/>
              <a:sym typeface="Orbitron"/>
            </a:endParaRPr>
          </a:p>
        </p:txBody>
      </p:sp>
      <p:pic>
        <p:nvPicPr>
          <p:cNvPr id="101" name="Google Shape;101;p17"/>
          <p:cNvPicPr preferRelativeResize="0"/>
          <p:nvPr/>
        </p:nvPicPr>
        <p:blipFill>
          <a:blip r:embed="rId4">
            <a:alphaModFix/>
          </a:blip>
          <a:stretch>
            <a:fillRect/>
          </a:stretch>
        </p:blipFill>
        <p:spPr>
          <a:xfrm>
            <a:off x="5184213" y="1152475"/>
            <a:ext cx="3648075" cy="2362200"/>
          </a:xfrm>
          <a:prstGeom prst="rect">
            <a:avLst/>
          </a:prstGeom>
          <a:noFill/>
          <a:ln>
            <a:noFill/>
          </a:ln>
        </p:spPr>
      </p:pic>
      <p:sp>
        <p:nvSpPr>
          <p:cNvPr id="102" name="Google Shape;102;p17"/>
          <p:cNvSpPr txBox="1"/>
          <p:nvPr/>
        </p:nvSpPr>
        <p:spPr>
          <a:xfrm>
            <a:off x="5650600" y="3514675"/>
            <a:ext cx="3021000" cy="1046700"/>
          </a:xfrm>
          <a:prstGeom prst="rect">
            <a:avLst/>
          </a:prstGeom>
          <a:solidFill>
            <a:schemeClr val="lt1"/>
          </a:solid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a:solidFill>
                  <a:schemeClr val="dk1"/>
                </a:solidFill>
                <a:latin typeface="Orbitron"/>
                <a:ea typeface="Orbitron"/>
                <a:cs typeface="Orbitron"/>
                <a:sym typeface="Orbitron"/>
              </a:rPr>
              <a:t>Here is an example of a graph showing the flux data over time for an identified non-exoplanet.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3" presetSubtype="16">
                                  <p:stCondLst>
                                    <p:cond delay="0"/>
                                  </p:stCondLst>
                                  <p:childTnLst>
                                    <p:set>
                                      <p:cBhvr>
                                        <p:cTn dur="1" fill="hold">
                                          <p:stCondLst>
                                            <p:cond delay="0"/>
                                          </p:stCondLst>
                                        </p:cTn>
                                        <p:tgtEl>
                                          <p:spTgt spid="100"/>
                                        </p:tgtEl>
                                        <p:attrNameLst>
                                          <p:attrName>style.visibility</p:attrName>
                                        </p:attrNameLst>
                                      </p:cBhvr>
                                      <p:to>
                                        <p:strVal val="visible"/>
                                      </p:to>
                                    </p:set>
                                    <p:anim calcmode="lin" valueType="num">
                                      <p:cBhvr additive="base">
                                        <p:cTn dur="1000"/>
                                        <p:tgtEl>
                                          <p:spTgt spid="100"/>
                                        </p:tgtEl>
                                        <p:attrNameLst>
                                          <p:attrName>ppt_w</p:attrName>
                                        </p:attrNameLst>
                                      </p:cBhvr>
                                      <p:tavLst>
                                        <p:tav fmla="" tm="0">
                                          <p:val>
                                            <p:strVal val="0"/>
                                          </p:val>
                                        </p:tav>
                                        <p:tav fmla="" tm="100000">
                                          <p:val>
                                            <p:strVal val="#ppt_w"/>
                                          </p:val>
                                        </p:tav>
                                      </p:tavLst>
                                    </p:anim>
                                    <p:anim calcmode="lin" valueType="num">
                                      <p:cBhvr additive="base">
                                        <p:cTn dur="1000"/>
                                        <p:tgtEl>
                                          <p:spTgt spid="100"/>
                                        </p:tgtEl>
                                        <p:attrNameLst>
                                          <p:attrName>ppt_h</p:attrName>
                                        </p:attrNameLst>
                                      </p:cBhvr>
                                      <p:tavLst>
                                        <p:tav fmla="" tm="0">
                                          <p:val>
                                            <p:strVal val="0"/>
                                          </p:val>
                                        </p:tav>
                                        <p:tav fmla="" tm="100000">
                                          <p:val>
                                            <p:strVal val="#ppt_h"/>
                                          </p:val>
                                        </p:tav>
                                      </p:tavLst>
                                    </p:anim>
                                  </p:childTnLst>
                                </p:cTn>
                              </p:par>
                            </p:childTnLst>
                          </p:cTn>
                        </p:par>
                        <p:par>
                          <p:cTn fill="hold">
                            <p:stCondLst>
                              <p:cond delay="1000"/>
                            </p:stCondLst>
                            <p:childTnLst>
                              <p:par>
                                <p:cTn fill="hold" nodeType="afterEffect" presetClass="entr" presetID="23" presetSubtype="16">
                                  <p:stCondLst>
                                    <p:cond delay="0"/>
                                  </p:stCondLst>
                                  <p:childTnLst>
                                    <p:set>
                                      <p:cBhvr>
                                        <p:cTn dur="1" fill="hold">
                                          <p:stCondLst>
                                            <p:cond delay="0"/>
                                          </p:stCondLst>
                                        </p:cTn>
                                        <p:tgtEl>
                                          <p:spTgt spid="102"/>
                                        </p:tgtEl>
                                        <p:attrNameLst>
                                          <p:attrName>style.visibility</p:attrName>
                                        </p:attrNameLst>
                                      </p:cBhvr>
                                      <p:to>
                                        <p:strVal val="visible"/>
                                      </p:to>
                                    </p:set>
                                    <p:anim calcmode="lin" valueType="num">
                                      <p:cBhvr additive="base">
                                        <p:cTn dur="1000"/>
                                        <p:tgtEl>
                                          <p:spTgt spid="102"/>
                                        </p:tgtEl>
                                        <p:attrNameLst>
                                          <p:attrName>ppt_w</p:attrName>
                                        </p:attrNameLst>
                                      </p:cBhvr>
                                      <p:tavLst>
                                        <p:tav fmla="" tm="0">
                                          <p:val>
                                            <p:strVal val="0"/>
                                          </p:val>
                                        </p:tav>
                                        <p:tav fmla="" tm="100000">
                                          <p:val>
                                            <p:strVal val="#ppt_w"/>
                                          </p:val>
                                        </p:tav>
                                      </p:tavLst>
                                    </p:anim>
                                    <p:anim calcmode="lin" valueType="num">
                                      <p:cBhvr additive="base">
                                        <p:cTn dur="1000"/>
                                        <p:tgtEl>
                                          <p:spTgt spid="102"/>
                                        </p:tgtEl>
                                        <p:attrNameLst>
                                          <p:attrName>ppt_h</p:attrName>
                                        </p:attrNameLst>
                                      </p:cBhvr>
                                      <p:tavLst>
                                        <p:tav fmla="" tm="0">
                                          <p:val>
                                            <p:strVal val="0"/>
                                          </p:val>
                                        </p:tav>
                                        <p:tav fmla=""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6" name="Shape 106"/>
        <p:cNvGrpSpPr/>
        <p:nvPr/>
      </p:nvGrpSpPr>
      <p:grpSpPr>
        <a:xfrm>
          <a:off x="0" y="0"/>
          <a:ext cx="0" cy="0"/>
          <a:chOff x="0" y="0"/>
          <a:chExt cx="0" cy="0"/>
        </a:xfrm>
      </p:grpSpPr>
      <p:sp>
        <p:nvSpPr>
          <p:cNvPr id="107" name="Google Shape;107;p18"/>
          <p:cNvSpPr txBox="1"/>
          <p:nvPr>
            <p:ph type="title"/>
          </p:nvPr>
        </p:nvSpPr>
        <p:spPr>
          <a:xfrm>
            <a:off x="311700" y="2711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Folding: Checking if we’re actually dealing with an exoplanet</a:t>
            </a:r>
            <a:endParaRPr>
              <a:solidFill>
                <a:srgbClr val="00FFFF"/>
              </a:solidFill>
              <a:latin typeface="Orbitron Medium"/>
              <a:ea typeface="Orbitron Medium"/>
              <a:cs typeface="Orbitron Medium"/>
              <a:sym typeface="Orbitron Medium"/>
            </a:endParaRPr>
          </a:p>
        </p:txBody>
      </p:sp>
      <p:sp>
        <p:nvSpPr>
          <p:cNvPr id="108" name="Google Shape;108;p18"/>
          <p:cNvSpPr txBox="1"/>
          <p:nvPr>
            <p:ph idx="1" type="body"/>
          </p:nvPr>
        </p:nvSpPr>
        <p:spPr>
          <a:xfrm>
            <a:off x="311688" y="1152475"/>
            <a:ext cx="8520600" cy="3416400"/>
          </a:xfrm>
          <a:prstGeom prst="rect">
            <a:avLst/>
          </a:prstGeom>
          <a:solidFill>
            <a:srgbClr val="FFFFFF"/>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09" name="Google Shape;109;p18"/>
          <p:cNvPicPr preferRelativeResize="0"/>
          <p:nvPr/>
        </p:nvPicPr>
        <p:blipFill>
          <a:blip r:embed="rId3">
            <a:alphaModFix/>
          </a:blip>
          <a:stretch>
            <a:fillRect/>
          </a:stretch>
        </p:blipFill>
        <p:spPr>
          <a:xfrm>
            <a:off x="311700" y="1152475"/>
            <a:ext cx="2774400" cy="1419275"/>
          </a:xfrm>
          <a:prstGeom prst="rect">
            <a:avLst/>
          </a:prstGeom>
          <a:noFill/>
          <a:ln>
            <a:noFill/>
          </a:ln>
        </p:spPr>
      </p:pic>
      <p:pic>
        <p:nvPicPr>
          <p:cNvPr id="110" name="Google Shape;110;p18"/>
          <p:cNvPicPr preferRelativeResize="0"/>
          <p:nvPr/>
        </p:nvPicPr>
        <p:blipFill>
          <a:blip r:embed="rId4">
            <a:alphaModFix/>
          </a:blip>
          <a:stretch>
            <a:fillRect/>
          </a:stretch>
        </p:blipFill>
        <p:spPr>
          <a:xfrm>
            <a:off x="5911400" y="1152475"/>
            <a:ext cx="2920900" cy="1504000"/>
          </a:xfrm>
          <a:prstGeom prst="rect">
            <a:avLst/>
          </a:prstGeom>
          <a:noFill/>
          <a:ln>
            <a:noFill/>
          </a:ln>
        </p:spPr>
      </p:pic>
      <p:cxnSp>
        <p:nvCxnSpPr>
          <p:cNvPr id="111" name="Google Shape;111;p18"/>
          <p:cNvCxnSpPr/>
          <p:nvPr/>
        </p:nvCxnSpPr>
        <p:spPr>
          <a:xfrm flipH="1" rot="10800000">
            <a:off x="3462825" y="2105075"/>
            <a:ext cx="2130000" cy="7200"/>
          </a:xfrm>
          <a:prstGeom prst="straightConnector1">
            <a:avLst/>
          </a:prstGeom>
          <a:noFill/>
          <a:ln cap="flat" cmpd="sng" w="114300">
            <a:solidFill>
              <a:srgbClr val="000000"/>
            </a:solidFill>
            <a:prstDash val="solid"/>
            <a:round/>
            <a:headEnd len="med" w="med" type="none"/>
            <a:tailEnd len="med" w="med" type="triangle"/>
          </a:ln>
        </p:spPr>
      </p:cxnSp>
      <p:pic>
        <p:nvPicPr>
          <p:cNvPr id="112" name="Google Shape;112;p18"/>
          <p:cNvPicPr preferRelativeResize="0"/>
          <p:nvPr/>
        </p:nvPicPr>
        <p:blipFill>
          <a:blip r:embed="rId5">
            <a:alphaModFix/>
          </a:blip>
          <a:stretch>
            <a:fillRect/>
          </a:stretch>
        </p:blipFill>
        <p:spPr>
          <a:xfrm>
            <a:off x="2429200" y="2723876"/>
            <a:ext cx="3648075" cy="1881225"/>
          </a:xfrm>
          <a:prstGeom prst="rect">
            <a:avLst/>
          </a:prstGeom>
          <a:noFill/>
          <a:ln>
            <a:noFill/>
          </a:ln>
        </p:spPr>
      </p:pic>
      <p:cxnSp>
        <p:nvCxnSpPr>
          <p:cNvPr id="113" name="Google Shape;113;p18"/>
          <p:cNvCxnSpPr/>
          <p:nvPr/>
        </p:nvCxnSpPr>
        <p:spPr>
          <a:xfrm flipH="1">
            <a:off x="6461850" y="3064375"/>
            <a:ext cx="1253400" cy="673800"/>
          </a:xfrm>
          <a:prstGeom prst="straightConnector1">
            <a:avLst/>
          </a:prstGeom>
          <a:noFill/>
          <a:ln cap="flat" cmpd="sng" w="114300">
            <a:solidFill>
              <a:schemeClr val="dk1"/>
            </a:solidFill>
            <a:prstDash val="solid"/>
            <a:round/>
            <a:headEnd len="med" w="med" type="none"/>
            <a:tailEnd len="med" w="med" type="triangle"/>
          </a:ln>
        </p:spPr>
      </p:cxnSp>
      <p:sp>
        <p:nvSpPr>
          <p:cNvPr id="114" name="Google Shape;114;p18"/>
          <p:cNvSpPr txBox="1"/>
          <p:nvPr/>
        </p:nvSpPr>
        <p:spPr>
          <a:xfrm>
            <a:off x="782475" y="4605100"/>
            <a:ext cx="74907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rgbClr val="00FFFF"/>
                </a:solidFill>
              </a:rPr>
              <a:t>Looking smooth? Let’s see what using a non-exoplanet looks like!</a:t>
            </a:r>
            <a:endParaRPr sz="1900">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11"/>
                                        </p:tgtEl>
                                        <p:attrNameLst>
                                          <p:attrName>style.visibility</p:attrName>
                                        </p:attrNameLst>
                                      </p:cBhvr>
                                      <p:to>
                                        <p:strVal val="visible"/>
                                      </p:to>
                                    </p:set>
                                    <p:anim calcmode="lin" valueType="num">
                                      <p:cBhvr additive="base">
                                        <p:cTn dur="1000"/>
                                        <p:tgtEl>
                                          <p:spTgt spid="111"/>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13"/>
                                        </p:tgtEl>
                                        <p:attrNameLst>
                                          <p:attrName>style.visibility</p:attrName>
                                        </p:attrNameLst>
                                      </p:cBhvr>
                                      <p:to>
                                        <p:strVal val="visible"/>
                                      </p:to>
                                    </p:set>
                                    <p:anim calcmode="lin" valueType="num">
                                      <p:cBhvr additive="base">
                                        <p:cTn dur="1000"/>
                                        <p:tgtEl>
                                          <p:spTgt spid="11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18" name="Shape 118"/>
        <p:cNvGrpSpPr/>
        <p:nvPr/>
      </p:nvGrpSpPr>
      <p:grpSpPr>
        <a:xfrm>
          <a:off x="0" y="0"/>
          <a:ext cx="0" cy="0"/>
          <a:chOff x="0" y="0"/>
          <a:chExt cx="0" cy="0"/>
        </a:xfrm>
      </p:grpSpPr>
      <p:sp>
        <p:nvSpPr>
          <p:cNvPr id="119" name="Google Shape;11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00FFFF"/>
                </a:solidFill>
                <a:latin typeface="Orbitron Medium"/>
                <a:ea typeface="Orbitron Medium"/>
                <a:cs typeface="Orbitron Medium"/>
                <a:sym typeface="Orbitron Medium"/>
              </a:rPr>
              <a:t>Folding: Non-exoplanet</a:t>
            </a:r>
            <a:endParaRPr>
              <a:latin typeface="Orbitron Medium"/>
              <a:ea typeface="Orbitron Medium"/>
              <a:cs typeface="Orbitron Medium"/>
              <a:sym typeface="Orbitron Medium"/>
            </a:endParaRPr>
          </a:p>
        </p:txBody>
      </p:sp>
      <p:sp>
        <p:nvSpPr>
          <p:cNvPr id="120" name="Google Shape;120;p19"/>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t> </a:t>
            </a:r>
            <a:endParaRPr/>
          </a:p>
        </p:txBody>
      </p:sp>
      <p:pic>
        <p:nvPicPr>
          <p:cNvPr id="121" name="Google Shape;121;p19"/>
          <p:cNvPicPr preferRelativeResize="0"/>
          <p:nvPr/>
        </p:nvPicPr>
        <p:blipFill rotWithShape="1">
          <a:blip r:embed="rId3">
            <a:alphaModFix/>
          </a:blip>
          <a:srcRect b="0" l="0" r="911" t="0"/>
          <a:stretch/>
        </p:blipFill>
        <p:spPr>
          <a:xfrm>
            <a:off x="311700" y="1152475"/>
            <a:ext cx="2709200" cy="1665575"/>
          </a:xfrm>
          <a:prstGeom prst="rect">
            <a:avLst/>
          </a:prstGeom>
          <a:noFill/>
          <a:ln>
            <a:noFill/>
          </a:ln>
        </p:spPr>
      </p:pic>
      <p:pic>
        <p:nvPicPr>
          <p:cNvPr id="122" name="Google Shape;122;p19"/>
          <p:cNvPicPr preferRelativeResize="0"/>
          <p:nvPr/>
        </p:nvPicPr>
        <p:blipFill>
          <a:blip r:embed="rId4">
            <a:alphaModFix/>
          </a:blip>
          <a:stretch>
            <a:fillRect/>
          </a:stretch>
        </p:blipFill>
        <p:spPr>
          <a:xfrm>
            <a:off x="5785325" y="1152475"/>
            <a:ext cx="3046975" cy="1730775"/>
          </a:xfrm>
          <a:prstGeom prst="rect">
            <a:avLst/>
          </a:prstGeom>
          <a:noFill/>
          <a:ln>
            <a:noFill/>
          </a:ln>
        </p:spPr>
      </p:pic>
      <p:pic>
        <p:nvPicPr>
          <p:cNvPr id="123" name="Google Shape;123;p19"/>
          <p:cNvPicPr preferRelativeResize="0"/>
          <p:nvPr/>
        </p:nvPicPr>
        <p:blipFill>
          <a:blip r:embed="rId5">
            <a:alphaModFix/>
          </a:blip>
          <a:stretch>
            <a:fillRect/>
          </a:stretch>
        </p:blipFill>
        <p:spPr>
          <a:xfrm>
            <a:off x="3115075" y="2818061"/>
            <a:ext cx="2709200" cy="1754263"/>
          </a:xfrm>
          <a:prstGeom prst="rect">
            <a:avLst/>
          </a:prstGeom>
          <a:noFill/>
          <a:ln>
            <a:noFill/>
          </a:ln>
        </p:spPr>
      </p:pic>
      <p:cxnSp>
        <p:nvCxnSpPr>
          <p:cNvPr id="124" name="Google Shape;124;p19"/>
          <p:cNvCxnSpPr/>
          <p:nvPr/>
        </p:nvCxnSpPr>
        <p:spPr>
          <a:xfrm>
            <a:off x="3310675" y="1984950"/>
            <a:ext cx="2260200" cy="0"/>
          </a:xfrm>
          <a:prstGeom prst="straightConnector1">
            <a:avLst/>
          </a:prstGeom>
          <a:noFill/>
          <a:ln cap="flat" cmpd="sng" w="114300">
            <a:solidFill>
              <a:schemeClr val="dk1"/>
            </a:solidFill>
            <a:prstDash val="solid"/>
            <a:round/>
            <a:headEnd len="med" w="med" type="none"/>
            <a:tailEnd len="med" w="med" type="triangle"/>
          </a:ln>
        </p:spPr>
      </p:cxnSp>
      <p:cxnSp>
        <p:nvCxnSpPr>
          <p:cNvPr id="125" name="Google Shape;125;p19"/>
          <p:cNvCxnSpPr/>
          <p:nvPr/>
        </p:nvCxnSpPr>
        <p:spPr>
          <a:xfrm flipH="1">
            <a:off x="6012975" y="3165800"/>
            <a:ext cx="1542900" cy="615900"/>
          </a:xfrm>
          <a:prstGeom prst="straightConnector1">
            <a:avLst/>
          </a:prstGeom>
          <a:noFill/>
          <a:ln cap="flat" cmpd="sng" w="114300">
            <a:solidFill>
              <a:schemeClr val="dk1"/>
            </a:solidFill>
            <a:prstDash val="solid"/>
            <a:round/>
            <a:headEnd len="med" w="med" type="none"/>
            <a:tailEnd len="med" w="med" type="triangle"/>
          </a:ln>
        </p:spPr>
      </p:cxnSp>
      <p:sp>
        <p:nvSpPr>
          <p:cNvPr id="126" name="Google Shape;126;p19"/>
          <p:cNvSpPr txBox="1"/>
          <p:nvPr/>
        </p:nvSpPr>
        <p:spPr>
          <a:xfrm>
            <a:off x="470900" y="4572325"/>
            <a:ext cx="75849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100">
                <a:solidFill>
                  <a:srgbClr val="00FFFF"/>
                </a:solidFill>
              </a:rPr>
              <a:t>Doesn’t look as smooth, does it…</a:t>
            </a:r>
            <a:endParaRPr sz="2100">
              <a:solidFill>
                <a:srgbClr val="00FFFF"/>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0" name="Shape 130"/>
        <p:cNvGrpSpPr/>
        <p:nvPr/>
      </p:nvGrpSpPr>
      <p:grpSpPr>
        <a:xfrm>
          <a:off x="0" y="0"/>
          <a:ext cx="0" cy="0"/>
          <a:chOff x="0" y="0"/>
          <a:chExt cx="0" cy="0"/>
        </a:xfrm>
      </p:grpSpPr>
      <p:sp>
        <p:nvSpPr>
          <p:cNvPr id="131" name="Google Shape;131;p20"/>
          <p:cNvSpPr txBox="1"/>
          <p:nvPr>
            <p:ph type="ctrTitle"/>
          </p:nvPr>
        </p:nvSpPr>
        <p:spPr>
          <a:xfrm>
            <a:off x="311700" y="371700"/>
            <a:ext cx="8520600" cy="4320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2400">
                <a:solidFill>
                  <a:srgbClr val="00FFFF"/>
                </a:solidFill>
                <a:latin typeface="Orbitron"/>
                <a:ea typeface="Orbitron"/>
                <a:cs typeface="Orbitron"/>
                <a:sym typeface="Orbitron"/>
              </a:rPr>
              <a:t>KNN classifiers</a:t>
            </a:r>
            <a:endParaRPr sz="2400">
              <a:solidFill>
                <a:srgbClr val="00FFFF"/>
              </a:solidFill>
              <a:latin typeface="Orbitron"/>
              <a:ea typeface="Orbitron"/>
              <a:cs typeface="Orbitron"/>
              <a:sym typeface="Orbitron"/>
            </a:endParaRPr>
          </a:p>
        </p:txBody>
      </p:sp>
      <p:sp>
        <p:nvSpPr>
          <p:cNvPr id="132" name="Google Shape;132;p20"/>
          <p:cNvSpPr txBox="1"/>
          <p:nvPr>
            <p:ph idx="1" type="subTitle"/>
          </p:nvPr>
        </p:nvSpPr>
        <p:spPr>
          <a:xfrm>
            <a:off x="363650" y="803700"/>
            <a:ext cx="4932300" cy="416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a:solidFill>
                  <a:srgbClr val="00FFFF"/>
                </a:solidFill>
                <a:latin typeface="Orbitron"/>
                <a:ea typeface="Orbitron"/>
                <a:cs typeface="Orbitron"/>
                <a:sym typeface="Orbitron"/>
              </a:rPr>
              <a:t>The K-Nearest Neighbors Classifier works by using the number ‘k’ nearest known points to the data value to classify a given data point. Generally, odd number values are used for ‘k’ to avoid ties. </a:t>
            </a:r>
            <a:endParaRPr sz="1800">
              <a:solidFill>
                <a:srgbClr val="00FFFF"/>
              </a:solidFill>
              <a:latin typeface="Orbitron"/>
              <a:ea typeface="Orbitron"/>
              <a:cs typeface="Orbitron"/>
              <a:sym typeface="Orbitron"/>
            </a:endParaRPr>
          </a:p>
          <a:p>
            <a:pPr indent="0" lvl="0" marL="0" rtl="0" algn="l">
              <a:spcBef>
                <a:spcPts val="0"/>
              </a:spcBef>
              <a:spcAft>
                <a:spcPts val="0"/>
              </a:spcAft>
              <a:buNone/>
            </a:pPr>
            <a:r>
              <a:t/>
            </a:r>
            <a:endParaRPr sz="1800">
              <a:solidFill>
                <a:srgbClr val="00FFFF"/>
              </a:solidFill>
              <a:latin typeface="Orbitron"/>
              <a:ea typeface="Orbitron"/>
              <a:cs typeface="Orbitron"/>
              <a:sym typeface="Orbitron"/>
            </a:endParaRPr>
          </a:p>
          <a:p>
            <a:pPr indent="0" lvl="0" marL="0" rtl="0" algn="l">
              <a:spcBef>
                <a:spcPts val="0"/>
              </a:spcBef>
              <a:spcAft>
                <a:spcPts val="0"/>
              </a:spcAft>
              <a:buNone/>
            </a:pPr>
            <a:r>
              <a:rPr lang="en" sz="1800">
                <a:solidFill>
                  <a:srgbClr val="00FFFF"/>
                </a:solidFill>
                <a:latin typeface="Orbitron"/>
                <a:ea typeface="Orbitron"/>
                <a:cs typeface="Orbitron"/>
                <a:sym typeface="Orbitron"/>
              </a:rPr>
              <a:t>Usually the Nearest neighbors function is used for classifying text, photographs of objects, and which type of category raw data points may belong to.</a:t>
            </a:r>
            <a:endParaRPr sz="1800">
              <a:solidFill>
                <a:srgbClr val="00FFFF"/>
              </a:solidFill>
              <a:latin typeface="Orbitron"/>
              <a:ea typeface="Orbitron"/>
              <a:cs typeface="Orbitron"/>
              <a:sym typeface="Orbitron"/>
            </a:endParaRPr>
          </a:p>
        </p:txBody>
      </p:sp>
      <p:pic>
        <p:nvPicPr>
          <p:cNvPr id="133" name="Google Shape;133;p20"/>
          <p:cNvPicPr preferRelativeResize="0"/>
          <p:nvPr/>
        </p:nvPicPr>
        <p:blipFill>
          <a:blip r:embed="rId3">
            <a:alphaModFix/>
          </a:blip>
          <a:stretch>
            <a:fillRect/>
          </a:stretch>
        </p:blipFill>
        <p:spPr>
          <a:xfrm>
            <a:off x="5295950" y="371700"/>
            <a:ext cx="3595200" cy="3078524"/>
          </a:xfrm>
          <a:prstGeom prst="rect">
            <a:avLst/>
          </a:prstGeom>
          <a:noFill/>
          <a:ln>
            <a:noFill/>
          </a:ln>
        </p:spPr>
      </p:pic>
      <p:sp>
        <p:nvSpPr>
          <p:cNvPr id="134" name="Google Shape;134;p20"/>
          <p:cNvSpPr txBox="1"/>
          <p:nvPr/>
        </p:nvSpPr>
        <p:spPr>
          <a:xfrm>
            <a:off x="5295950" y="3450225"/>
            <a:ext cx="35364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rgbClr val="00FFFF"/>
                </a:solidFill>
                <a:latin typeface="Orbitron"/>
                <a:ea typeface="Orbitron"/>
                <a:cs typeface="Orbitron"/>
                <a:sym typeface="Orbitron"/>
              </a:rPr>
              <a:t>In this image, if k = 3, then the data point will be considered class B, while </a:t>
            </a:r>
            <a:r>
              <a:rPr lang="en" sz="1800">
                <a:solidFill>
                  <a:srgbClr val="00FFFF"/>
                </a:solidFill>
                <a:latin typeface="Orbitron"/>
                <a:ea typeface="Orbitron"/>
                <a:cs typeface="Orbitron"/>
                <a:sym typeface="Orbitron"/>
              </a:rPr>
              <a:t>if k = 7, then the data point will be considered class A.</a:t>
            </a:r>
            <a:endParaRPr sz="1800">
              <a:solidFill>
                <a:srgbClr val="00FFFF"/>
              </a:solidFill>
              <a:latin typeface="Orbitron"/>
              <a:ea typeface="Orbitron"/>
              <a:cs typeface="Orbitron"/>
              <a:sym typeface="Orbitron"/>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solidFill>
                  <a:srgbClr val="00FFFF"/>
                </a:solidFill>
                <a:latin typeface="Orbitron Medium"/>
                <a:ea typeface="Orbitron Medium"/>
                <a:cs typeface="Orbitron Medium"/>
                <a:sym typeface="Orbitron Medium"/>
              </a:rPr>
              <a:t>KNN Classifier: Resulting Data</a:t>
            </a:r>
            <a:endParaRPr>
              <a:solidFill>
                <a:srgbClr val="00FFFF"/>
              </a:solidFill>
              <a:latin typeface="Orbitron Medium"/>
              <a:ea typeface="Orbitron Medium"/>
              <a:cs typeface="Orbitron Medium"/>
              <a:sym typeface="Orbitron Medium"/>
            </a:endParaRPr>
          </a:p>
        </p:txBody>
      </p:sp>
      <p:sp>
        <p:nvSpPr>
          <p:cNvPr id="140" name="Google Shape;140;p21"/>
          <p:cNvSpPr txBox="1"/>
          <p:nvPr>
            <p:ph idx="1" type="body"/>
          </p:nvPr>
        </p:nvSpPr>
        <p:spPr>
          <a:xfrm>
            <a:off x="311700" y="1152475"/>
            <a:ext cx="8520600" cy="3416400"/>
          </a:xfrm>
          <a:prstGeom prst="rect">
            <a:avLst/>
          </a:prstGeom>
          <a:solidFill>
            <a:schemeClr val="lt1"/>
          </a:solidFill>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chemeClr val="dk1"/>
                </a:solidFill>
                <a:latin typeface="Orbitron"/>
                <a:ea typeface="Orbitron"/>
                <a:cs typeface="Orbitron"/>
                <a:sym typeface="Orbitron"/>
              </a:rPr>
              <a:t>Training Accuracy: 100%</a:t>
            </a:r>
            <a:endParaRPr>
              <a:solidFill>
                <a:srgbClr val="000000"/>
              </a:solidFill>
              <a:latin typeface="Orbitron"/>
              <a:ea typeface="Orbitron"/>
              <a:cs typeface="Orbitron"/>
              <a:sym typeface="Orbitron"/>
            </a:endParaRPr>
          </a:p>
        </p:txBody>
      </p:sp>
      <p:pic>
        <p:nvPicPr>
          <p:cNvPr id="141" name="Google Shape;141;p21"/>
          <p:cNvPicPr preferRelativeResize="0"/>
          <p:nvPr/>
        </p:nvPicPr>
        <p:blipFill>
          <a:blip r:embed="rId3">
            <a:alphaModFix/>
          </a:blip>
          <a:stretch>
            <a:fillRect/>
          </a:stretch>
        </p:blipFill>
        <p:spPr>
          <a:xfrm>
            <a:off x="498475" y="1494100"/>
            <a:ext cx="2895984" cy="2910500"/>
          </a:xfrm>
          <a:prstGeom prst="rect">
            <a:avLst/>
          </a:prstGeom>
          <a:noFill/>
          <a:ln>
            <a:noFill/>
          </a:ln>
        </p:spPr>
      </p:pic>
      <p:sp>
        <p:nvSpPr>
          <p:cNvPr id="142" name="Google Shape;142;p21"/>
          <p:cNvSpPr txBox="1"/>
          <p:nvPr/>
        </p:nvSpPr>
        <p:spPr>
          <a:xfrm>
            <a:off x="5420100" y="1152475"/>
            <a:ext cx="3412200" cy="461700"/>
          </a:xfrm>
          <a:prstGeom prst="rect">
            <a:avLst/>
          </a:prstGeom>
          <a:solidFill>
            <a:schemeClr val="lt1"/>
          </a:solid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latin typeface="Orbitron"/>
                <a:ea typeface="Orbitron"/>
                <a:cs typeface="Orbitron"/>
                <a:sym typeface="Orbitron"/>
              </a:rPr>
              <a:t>Testing Accuracy: 99.1%</a:t>
            </a:r>
            <a:endParaRPr/>
          </a:p>
        </p:txBody>
      </p:sp>
      <p:pic>
        <p:nvPicPr>
          <p:cNvPr id="143" name="Google Shape;143;p21"/>
          <p:cNvPicPr preferRelativeResize="0"/>
          <p:nvPr/>
        </p:nvPicPr>
        <p:blipFill>
          <a:blip r:embed="rId4">
            <a:alphaModFix/>
          </a:blip>
          <a:stretch>
            <a:fillRect/>
          </a:stretch>
        </p:blipFill>
        <p:spPr>
          <a:xfrm>
            <a:off x="5507684" y="1494100"/>
            <a:ext cx="2859566" cy="2910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